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4"/>
  </p:notesMasterIdLst>
  <p:handoutMasterIdLst>
    <p:handoutMasterId r:id="rId25"/>
  </p:handoutMasterIdLst>
  <p:sldIdLst>
    <p:sldId id="276" r:id="rId2"/>
    <p:sldId id="388" r:id="rId3"/>
    <p:sldId id="374" r:id="rId4"/>
    <p:sldId id="449" r:id="rId5"/>
    <p:sldId id="450" r:id="rId6"/>
    <p:sldId id="452" r:id="rId7"/>
    <p:sldId id="466" r:id="rId8"/>
    <p:sldId id="467" r:id="rId9"/>
    <p:sldId id="468" r:id="rId10"/>
    <p:sldId id="469" r:id="rId11"/>
    <p:sldId id="470" r:id="rId12"/>
    <p:sldId id="472" r:id="rId13"/>
    <p:sldId id="473" r:id="rId14"/>
    <p:sldId id="453" r:id="rId15"/>
    <p:sldId id="481" r:id="rId16"/>
    <p:sldId id="482" r:id="rId17"/>
    <p:sldId id="483" r:id="rId18"/>
    <p:sldId id="474" r:id="rId19"/>
    <p:sldId id="480" r:id="rId20"/>
    <p:sldId id="475" r:id="rId21"/>
    <p:sldId id="476" r:id="rId22"/>
    <p:sldId id="400" r:id="rId23"/>
  </p:sldIdLst>
  <p:sldSz cx="9144000" cy="6858000" type="screen4x3"/>
  <p:notesSz cx="6815138" cy="9947275"/>
  <p:defaultTextStyle>
    <a:defPPr>
      <a:defRPr lang="en-GB"/>
    </a:defPPr>
    <a:lvl1pPr algn="l" rtl="0" fontAlgn="base">
      <a:spcBef>
        <a:spcPct val="0"/>
      </a:spcBef>
      <a:spcAft>
        <a:spcPct val="0"/>
      </a:spcAft>
      <a:defRPr sz="2400" kern="1200">
        <a:solidFill>
          <a:schemeClr val="bg1"/>
        </a:solidFill>
        <a:latin typeface="Arial" charset="0"/>
        <a:ea typeface="+mn-ea"/>
        <a:cs typeface="+mn-cs"/>
      </a:defRPr>
    </a:lvl1pPr>
    <a:lvl2pPr marL="457200" algn="l" rtl="0" fontAlgn="base">
      <a:spcBef>
        <a:spcPct val="0"/>
      </a:spcBef>
      <a:spcAft>
        <a:spcPct val="0"/>
      </a:spcAft>
      <a:defRPr sz="2400" kern="1200">
        <a:solidFill>
          <a:schemeClr val="bg1"/>
        </a:solidFill>
        <a:latin typeface="Arial" charset="0"/>
        <a:ea typeface="+mn-ea"/>
        <a:cs typeface="+mn-cs"/>
      </a:defRPr>
    </a:lvl2pPr>
    <a:lvl3pPr marL="914400" algn="l" rtl="0" fontAlgn="base">
      <a:spcBef>
        <a:spcPct val="0"/>
      </a:spcBef>
      <a:spcAft>
        <a:spcPct val="0"/>
      </a:spcAft>
      <a:defRPr sz="2400" kern="1200">
        <a:solidFill>
          <a:schemeClr val="bg1"/>
        </a:solidFill>
        <a:latin typeface="Arial" charset="0"/>
        <a:ea typeface="+mn-ea"/>
        <a:cs typeface="+mn-cs"/>
      </a:defRPr>
    </a:lvl3pPr>
    <a:lvl4pPr marL="1371600" algn="l" rtl="0" fontAlgn="base">
      <a:spcBef>
        <a:spcPct val="0"/>
      </a:spcBef>
      <a:spcAft>
        <a:spcPct val="0"/>
      </a:spcAft>
      <a:defRPr sz="2400" kern="1200">
        <a:solidFill>
          <a:schemeClr val="bg1"/>
        </a:solidFill>
        <a:latin typeface="Arial" charset="0"/>
        <a:ea typeface="+mn-ea"/>
        <a:cs typeface="+mn-cs"/>
      </a:defRPr>
    </a:lvl4pPr>
    <a:lvl5pPr marL="1828800" algn="l" rtl="0" fontAlgn="base">
      <a:spcBef>
        <a:spcPct val="0"/>
      </a:spcBef>
      <a:spcAft>
        <a:spcPct val="0"/>
      </a:spcAft>
      <a:defRPr sz="2400" kern="1200">
        <a:solidFill>
          <a:schemeClr val="bg1"/>
        </a:solidFill>
        <a:latin typeface="Arial" charset="0"/>
        <a:ea typeface="+mn-ea"/>
        <a:cs typeface="+mn-cs"/>
      </a:defRPr>
    </a:lvl5pPr>
    <a:lvl6pPr marL="2286000" algn="l" defTabSz="914400" rtl="0" eaLnBrk="1" latinLnBrk="0" hangingPunct="1">
      <a:defRPr sz="2400" kern="1200">
        <a:solidFill>
          <a:schemeClr val="bg1"/>
        </a:solidFill>
        <a:latin typeface="Arial" charset="0"/>
        <a:ea typeface="+mn-ea"/>
        <a:cs typeface="+mn-cs"/>
      </a:defRPr>
    </a:lvl6pPr>
    <a:lvl7pPr marL="2743200" algn="l" defTabSz="914400" rtl="0" eaLnBrk="1" latinLnBrk="0" hangingPunct="1">
      <a:defRPr sz="2400" kern="1200">
        <a:solidFill>
          <a:schemeClr val="bg1"/>
        </a:solidFill>
        <a:latin typeface="Arial" charset="0"/>
        <a:ea typeface="+mn-ea"/>
        <a:cs typeface="+mn-cs"/>
      </a:defRPr>
    </a:lvl7pPr>
    <a:lvl8pPr marL="3200400" algn="l" defTabSz="914400" rtl="0" eaLnBrk="1" latinLnBrk="0" hangingPunct="1">
      <a:defRPr sz="2400" kern="1200">
        <a:solidFill>
          <a:schemeClr val="bg1"/>
        </a:solidFill>
        <a:latin typeface="Arial" charset="0"/>
        <a:ea typeface="+mn-ea"/>
        <a:cs typeface="+mn-cs"/>
      </a:defRPr>
    </a:lvl8pPr>
    <a:lvl9pPr marL="3657600" algn="l" defTabSz="914400" rtl="0" eaLnBrk="1" latinLnBrk="0" hangingPunct="1">
      <a:defRPr sz="24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E2F2"/>
    <a:srgbClr val="6777EB"/>
    <a:srgbClr val="8C98F0"/>
    <a:srgbClr val="B48900"/>
    <a:srgbClr val="967200"/>
    <a:srgbClr val="1D78FF"/>
    <a:srgbClr val="0066FF"/>
    <a:srgbClr val="2F2FFF"/>
    <a:srgbClr val="3333CC"/>
    <a:srgbClr val="4B4B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01" autoAdjust="0"/>
    <p:restoredTop sz="69667" autoAdjust="0"/>
  </p:normalViewPr>
  <p:slideViewPr>
    <p:cSldViewPr>
      <p:cViewPr varScale="1">
        <p:scale>
          <a:sx n="75" d="100"/>
          <a:sy n="75" d="100"/>
        </p:scale>
        <p:origin x="-10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762FAC-4E3D-41FE-A45B-256F9EAFD78E}" type="doc">
      <dgm:prSet loTypeId="urn:microsoft.com/office/officeart/2005/8/layout/gear1" loCatId="process" qsTypeId="urn:microsoft.com/office/officeart/2005/8/quickstyle/simple1" qsCatId="simple" csTypeId="urn:microsoft.com/office/officeart/2005/8/colors/accent1_2" csCatId="accent1" phldr="1"/>
      <dgm:spPr/>
    </dgm:pt>
    <dgm:pt modelId="{7C5B13BD-6D17-4966-9E6B-520DC1D1AD33}">
      <dgm:prSet phldrT="[Text]"/>
      <dgm:spPr/>
      <dgm:t>
        <a:bodyPr/>
        <a:lstStyle/>
        <a:p>
          <a:r>
            <a:rPr lang="en-US" dirty="0" smtClean="0"/>
            <a:t> </a:t>
          </a:r>
          <a:endParaRPr lang="en-US" dirty="0"/>
        </a:p>
      </dgm:t>
    </dgm:pt>
    <dgm:pt modelId="{4C328274-B6C0-4E47-A57D-C9130AD44BE7}" type="parTrans" cxnId="{78F152AF-2A5D-4612-AF65-05508AF3DC55}">
      <dgm:prSet/>
      <dgm:spPr/>
      <dgm:t>
        <a:bodyPr/>
        <a:lstStyle/>
        <a:p>
          <a:endParaRPr lang="en-US"/>
        </a:p>
      </dgm:t>
    </dgm:pt>
    <dgm:pt modelId="{02E35704-FDCC-40B7-B769-B565F12C7A64}" type="sibTrans" cxnId="{78F152AF-2A5D-4612-AF65-05508AF3DC55}">
      <dgm:prSet/>
      <dgm:spPr/>
      <dgm:t>
        <a:bodyPr/>
        <a:lstStyle/>
        <a:p>
          <a:endParaRPr lang="en-US"/>
        </a:p>
      </dgm:t>
    </dgm:pt>
    <dgm:pt modelId="{97893200-1ACA-47B2-BBC6-09FDB74819AD}">
      <dgm:prSet phldrT="[Text]"/>
      <dgm:spPr/>
      <dgm:t>
        <a:bodyPr/>
        <a:lstStyle/>
        <a:p>
          <a:r>
            <a:rPr lang="en-US" dirty="0" smtClean="0"/>
            <a:t> </a:t>
          </a:r>
          <a:endParaRPr lang="en-US" dirty="0"/>
        </a:p>
      </dgm:t>
    </dgm:pt>
    <dgm:pt modelId="{332570B9-082E-4ABB-9C71-4195FFC0AE8B}" type="parTrans" cxnId="{8A159763-B23C-4581-81CA-B3D05B77C89F}">
      <dgm:prSet/>
      <dgm:spPr/>
      <dgm:t>
        <a:bodyPr/>
        <a:lstStyle/>
        <a:p>
          <a:endParaRPr lang="en-US"/>
        </a:p>
      </dgm:t>
    </dgm:pt>
    <dgm:pt modelId="{9D5CCA3C-858D-40FA-898B-0635D8E34814}" type="sibTrans" cxnId="{8A159763-B23C-4581-81CA-B3D05B77C89F}">
      <dgm:prSet/>
      <dgm:spPr/>
      <dgm:t>
        <a:bodyPr/>
        <a:lstStyle/>
        <a:p>
          <a:endParaRPr lang="en-US"/>
        </a:p>
      </dgm:t>
    </dgm:pt>
    <dgm:pt modelId="{2A2EC0DC-6D43-43FB-B3D0-DFA530BD4997}">
      <dgm:prSet phldrT="[Text]"/>
      <dgm:spPr/>
      <dgm:t>
        <a:bodyPr/>
        <a:lstStyle/>
        <a:p>
          <a:r>
            <a:rPr lang="en-US" dirty="0" smtClean="0"/>
            <a:t> </a:t>
          </a:r>
          <a:endParaRPr lang="en-US" dirty="0"/>
        </a:p>
      </dgm:t>
    </dgm:pt>
    <dgm:pt modelId="{D6F48470-E26F-4903-B8C7-1E8A3A9D4481}" type="parTrans" cxnId="{267DF28E-C611-4E1B-9B91-422981E1E046}">
      <dgm:prSet/>
      <dgm:spPr/>
      <dgm:t>
        <a:bodyPr/>
        <a:lstStyle/>
        <a:p>
          <a:endParaRPr lang="en-US"/>
        </a:p>
      </dgm:t>
    </dgm:pt>
    <dgm:pt modelId="{CC57BB46-1692-4AF2-A32A-4B2AEAC0554C}" type="sibTrans" cxnId="{267DF28E-C611-4E1B-9B91-422981E1E046}">
      <dgm:prSet/>
      <dgm:spPr/>
      <dgm:t>
        <a:bodyPr/>
        <a:lstStyle/>
        <a:p>
          <a:endParaRPr lang="en-US"/>
        </a:p>
      </dgm:t>
    </dgm:pt>
    <dgm:pt modelId="{3206477B-CC7D-45C8-95BE-03196D52D6C3}" type="pres">
      <dgm:prSet presAssocID="{7B762FAC-4E3D-41FE-A45B-256F9EAFD78E}" presName="composite" presStyleCnt="0">
        <dgm:presLayoutVars>
          <dgm:chMax val="3"/>
          <dgm:animLvl val="lvl"/>
          <dgm:resizeHandles val="exact"/>
        </dgm:presLayoutVars>
      </dgm:prSet>
      <dgm:spPr/>
    </dgm:pt>
    <dgm:pt modelId="{ABEEAC14-488A-4A35-90B1-96BB77C681DE}" type="pres">
      <dgm:prSet presAssocID="{7C5B13BD-6D17-4966-9E6B-520DC1D1AD33}" presName="gear1" presStyleLbl="node1" presStyleIdx="0" presStyleCnt="3">
        <dgm:presLayoutVars>
          <dgm:chMax val="1"/>
          <dgm:bulletEnabled val="1"/>
        </dgm:presLayoutVars>
      </dgm:prSet>
      <dgm:spPr/>
      <dgm:t>
        <a:bodyPr/>
        <a:lstStyle/>
        <a:p>
          <a:endParaRPr lang="en-US"/>
        </a:p>
      </dgm:t>
    </dgm:pt>
    <dgm:pt modelId="{B8459421-8B51-4A12-8746-B83BD0CCD886}" type="pres">
      <dgm:prSet presAssocID="{7C5B13BD-6D17-4966-9E6B-520DC1D1AD33}" presName="gear1srcNode" presStyleLbl="node1" presStyleIdx="0" presStyleCnt="3"/>
      <dgm:spPr/>
      <dgm:t>
        <a:bodyPr/>
        <a:lstStyle/>
        <a:p>
          <a:endParaRPr lang="en-US"/>
        </a:p>
      </dgm:t>
    </dgm:pt>
    <dgm:pt modelId="{C0841FF4-8BD1-469B-9E94-5E828201030E}" type="pres">
      <dgm:prSet presAssocID="{7C5B13BD-6D17-4966-9E6B-520DC1D1AD33}" presName="gear1dstNode" presStyleLbl="node1" presStyleIdx="0" presStyleCnt="3"/>
      <dgm:spPr/>
      <dgm:t>
        <a:bodyPr/>
        <a:lstStyle/>
        <a:p>
          <a:endParaRPr lang="en-US"/>
        </a:p>
      </dgm:t>
    </dgm:pt>
    <dgm:pt modelId="{CC08E210-B7E9-4096-A265-8F7207EDCC08}" type="pres">
      <dgm:prSet presAssocID="{97893200-1ACA-47B2-BBC6-09FDB74819AD}" presName="gear2" presStyleLbl="node1" presStyleIdx="1" presStyleCnt="3">
        <dgm:presLayoutVars>
          <dgm:chMax val="1"/>
          <dgm:bulletEnabled val="1"/>
        </dgm:presLayoutVars>
      </dgm:prSet>
      <dgm:spPr/>
      <dgm:t>
        <a:bodyPr/>
        <a:lstStyle/>
        <a:p>
          <a:endParaRPr lang="en-US"/>
        </a:p>
      </dgm:t>
    </dgm:pt>
    <dgm:pt modelId="{378755CF-8F79-4969-B0D8-382617E9CF7B}" type="pres">
      <dgm:prSet presAssocID="{97893200-1ACA-47B2-BBC6-09FDB74819AD}" presName="gear2srcNode" presStyleLbl="node1" presStyleIdx="1" presStyleCnt="3"/>
      <dgm:spPr/>
      <dgm:t>
        <a:bodyPr/>
        <a:lstStyle/>
        <a:p>
          <a:endParaRPr lang="en-US"/>
        </a:p>
      </dgm:t>
    </dgm:pt>
    <dgm:pt modelId="{B31E4670-675B-441F-A5FB-5554BAEE61D1}" type="pres">
      <dgm:prSet presAssocID="{97893200-1ACA-47B2-BBC6-09FDB74819AD}" presName="gear2dstNode" presStyleLbl="node1" presStyleIdx="1" presStyleCnt="3"/>
      <dgm:spPr/>
      <dgm:t>
        <a:bodyPr/>
        <a:lstStyle/>
        <a:p>
          <a:endParaRPr lang="en-US"/>
        </a:p>
      </dgm:t>
    </dgm:pt>
    <dgm:pt modelId="{221C4F5B-69D8-44E3-BC1A-6DFB1BCE5164}" type="pres">
      <dgm:prSet presAssocID="{2A2EC0DC-6D43-43FB-B3D0-DFA530BD4997}" presName="gear3" presStyleLbl="node1" presStyleIdx="2" presStyleCnt="3" custLinFactNeighborX="-5149"/>
      <dgm:spPr/>
      <dgm:t>
        <a:bodyPr/>
        <a:lstStyle/>
        <a:p>
          <a:endParaRPr lang="en-US"/>
        </a:p>
      </dgm:t>
    </dgm:pt>
    <dgm:pt modelId="{DD4B99D8-066D-4CBD-9379-553F1B2D71BB}" type="pres">
      <dgm:prSet presAssocID="{2A2EC0DC-6D43-43FB-B3D0-DFA530BD4997}" presName="gear3tx" presStyleLbl="node1" presStyleIdx="2" presStyleCnt="3">
        <dgm:presLayoutVars>
          <dgm:chMax val="1"/>
          <dgm:bulletEnabled val="1"/>
        </dgm:presLayoutVars>
      </dgm:prSet>
      <dgm:spPr/>
      <dgm:t>
        <a:bodyPr/>
        <a:lstStyle/>
        <a:p>
          <a:endParaRPr lang="en-US"/>
        </a:p>
      </dgm:t>
    </dgm:pt>
    <dgm:pt modelId="{13A2435C-A9B8-45BE-8FB3-7F7107AB943D}" type="pres">
      <dgm:prSet presAssocID="{2A2EC0DC-6D43-43FB-B3D0-DFA530BD4997}" presName="gear3srcNode" presStyleLbl="node1" presStyleIdx="2" presStyleCnt="3"/>
      <dgm:spPr/>
      <dgm:t>
        <a:bodyPr/>
        <a:lstStyle/>
        <a:p>
          <a:endParaRPr lang="en-US"/>
        </a:p>
      </dgm:t>
    </dgm:pt>
    <dgm:pt modelId="{C0041CDB-1BEF-465C-989A-71EAC8D7B5AE}" type="pres">
      <dgm:prSet presAssocID="{2A2EC0DC-6D43-43FB-B3D0-DFA530BD4997}" presName="gear3dstNode" presStyleLbl="node1" presStyleIdx="2" presStyleCnt="3"/>
      <dgm:spPr/>
      <dgm:t>
        <a:bodyPr/>
        <a:lstStyle/>
        <a:p>
          <a:endParaRPr lang="en-US"/>
        </a:p>
      </dgm:t>
    </dgm:pt>
    <dgm:pt modelId="{C4A6912A-476A-4770-9EF3-A6B45A11CE6C}" type="pres">
      <dgm:prSet presAssocID="{02E35704-FDCC-40B7-B769-B565F12C7A64}" presName="connector1" presStyleLbl="sibTrans2D1" presStyleIdx="0" presStyleCnt="3"/>
      <dgm:spPr/>
      <dgm:t>
        <a:bodyPr/>
        <a:lstStyle/>
        <a:p>
          <a:endParaRPr lang="en-US"/>
        </a:p>
      </dgm:t>
    </dgm:pt>
    <dgm:pt modelId="{092E268F-EF04-4917-AE5A-AC7E15B2143C}" type="pres">
      <dgm:prSet presAssocID="{9D5CCA3C-858D-40FA-898B-0635D8E34814}" presName="connector2" presStyleLbl="sibTrans2D1" presStyleIdx="1" presStyleCnt="3"/>
      <dgm:spPr/>
      <dgm:t>
        <a:bodyPr/>
        <a:lstStyle/>
        <a:p>
          <a:endParaRPr lang="en-US"/>
        </a:p>
      </dgm:t>
    </dgm:pt>
    <dgm:pt modelId="{A398DCD8-6EF2-4C5A-A7C4-EFF6838C5078}" type="pres">
      <dgm:prSet presAssocID="{CC57BB46-1692-4AF2-A32A-4B2AEAC0554C}" presName="connector3" presStyleLbl="sibTrans2D1" presStyleIdx="2" presStyleCnt="3"/>
      <dgm:spPr/>
      <dgm:t>
        <a:bodyPr/>
        <a:lstStyle/>
        <a:p>
          <a:endParaRPr lang="en-US"/>
        </a:p>
      </dgm:t>
    </dgm:pt>
  </dgm:ptLst>
  <dgm:cxnLst>
    <dgm:cxn modelId="{267DF28E-C611-4E1B-9B91-422981E1E046}" srcId="{7B762FAC-4E3D-41FE-A45B-256F9EAFD78E}" destId="{2A2EC0DC-6D43-43FB-B3D0-DFA530BD4997}" srcOrd="2" destOrd="0" parTransId="{D6F48470-E26F-4903-B8C7-1E8A3A9D4481}" sibTransId="{CC57BB46-1692-4AF2-A32A-4B2AEAC0554C}"/>
    <dgm:cxn modelId="{CB960926-4AE5-457A-828A-54E434395564}" type="presOf" srcId="{7C5B13BD-6D17-4966-9E6B-520DC1D1AD33}" destId="{ABEEAC14-488A-4A35-90B1-96BB77C681DE}" srcOrd="0" destOrd="0" presId="urn:microsoft.com/office/officeart/2005/8/layout/gear1"/>
    <dgm:cxn modelId="{F402A14D-42BA-4551-8DBD-EDF13BE1AB05}" type="presOf" srcId="{97893200-1ACA-47B2-BBC6-09FDB74819AD}" destId="{378755CF-8F79-4969-B0D8-382617E9CF7B}" srcOrd="1" destOrd="0" presId="urn:microsoft.com/office/officeart/2005/8/layout/gear1"/>
    <dgm:cxn modelId="{F3E9689A-9D77-44F6-A794-6D723B52C823}" type="presOf" srcId="{02E35704-FDCC-40B7-B769-B565F12C7A64}" destId="{C4A6912A-476A-4770-9EF3-A6B45A11CE6C}" srcOrd="0" destOrd="0" presId="urn:microsoft.com/office/officeart/2005/8/layout/gear1"/>
    <dgm:cxn modelId="{A4BFF4C9-A9C6-4695-A2B5-90A954B8A7BC}" type="presOf" srcId="{2A2EC0DC-6D43-43FB-B3D0-DFA530BD4997}" destId="{13A2435C-A9B8-45BE-8FB3-7F7107AB943D}" srcOrd="2" destOrd="0" presId="urn:microsoft.com/office/officeart/2005/8/layout/gear1"/>
    <dgm:cxn modelId="{71470974-4400-40FD-B709-26A30F9B0E5C}" type="presOf" srcId="{9D5CCA3C-858D-40FA-898B-0635D8E34814}" destId="{092E268F-EF04-4917-AE5A-AC7E15B2143C}" srcOrd="0" destOrd="0" presId="urn:microsoft.com/office/officeart/2005/8/layout/gear1"/>
    <dgm:cxn modelId="{3536D7B7-F8E5-4DC2-AD04-D7F81BA86B57}" type="presOf" srcId="{7C5B13BD-6D17-4966-9E6B-520DC1D1AD33}" destId="{B8459421-8B51-4A12-8746-B83BD0CCD886}" srcOrd="1" destOrd="0" presId="urn:microsoft.com/office/officeart/2005/8/layout/gear1"/>
    <dgm:cxn modelId="{303F5A7A-96FF-46F0-8460-82F03642AAF5}" type="presOf" srcId="{2A2EC0DC-6D43-43FB-B3D0-DFA530BD4997}" destId="{C0041CDB-1BEF-465C-989A-71EAC8D7B5AE}" srcOrd="3" destOrd="0" presId="urn:microsoft.com/office/officeart/2005/8/layout/gear1"/>
    <dgm:cxn modelId="{8A159763-B23C-4581-81CA-B3D05B77C89F}" srcId="{7B762FAC-4E3D-41FE-A45B-256F9EAFD78E}" destId="{97893200-1ACA-47B2-BBC6-09FDB74819AD}" srcOrd="1" destOrd="0" parTransId="{332570B9-082E-4ABB-9C71-4195FFC0AE8B}" sibTransId="{9D5CCA3C-858D-40FA-898B-0635D8E34814}"/>
    <dgm:cxn modelId="{C9773EE5-11C2-4079-9CAB-7A20B9E9E35E}" type="presOf" srcId="{97893200-1ACA-47B2-BBC6-09FDB74819AD}" destId="{B31E4670-675B-441F-A5FB-5554BAEE61D1}" srcOrd="2" destOrd="0" presId="urn:microsoft.com/office/officeart/2005/8/layout/gear1"/>
    <dgm:cxn modelId="{D0143071-C938-4DB0-9A44-EA94998D54C5}" type="presOf" srcId="{2A2EC0DC-6D43-43FB-B3D0-DFA530BD4997}" destId="{DD4B99D8-066D-4CBD-9379-553F1B2D71BB}" srcOrd="1" destOrd="0" presId="urn:microsoft.com/office/officeart/2005/8/layout/gear1"/>
    <dgm:cxn modelId="{BB535094-29AA-479F-8C76-89A1B32A476B}" type="presOf" srcId="{7C5B13BD-6D17-4966-9E6B-520DC1D1AD33}" destId="{C0841FF4-8BD1-469B-9E94-5E828201030E}" srcOrd="2" destOrd="0" presId="urn:microsoft.com/office/officeart/2005/8/layout/gear1"/>
    <dgm:cxn modelId="{DF5E45E2-F0AA-40B1-A2DA-80B25BF71A13}" type="presOf" srcId="{7B762FAC-4E3D-41FE-A45B-256F9EAFD78E}" destId="{3206477B-CC7D-45C8-95BE-03196D52D6C3}" srcOrd="0" destOrd="0" presId="urn:microsoft.com/office/officeart/2005/8/layout/gear1"/>
    <dgm:cxn modelId="{A8166528-1B87-4C40-803C-EE25948A615D}" type="presOf" srcId="{CC57BB46-1692-4AF2-A32A-4B2AEAC0554C}" destId="{A398DCD8-6EF2-4C5A-A7C4-EFF6838C5078}" srcOrd="0" destOrd="0" presId="urn:microsoft.com/office/officeart/2005/8/layout/gear1"/>
    <dgm:cxn modelId="{2E62378E-6499-4EBC-9A46-117B025440B3}" type="presOf" srcId="{97893200-1ACA-47B2-BBC6-09FDB74819AD}" destId="{CC08E210-B7E9-4096-A265-8F7207EDCC08}" srcOrd="0" destOrd="0" presId="urn:microsoft.com/office/officeart/2005/8/layout/gear1"/>
    <dgm:cxn modelId="{E0020F4F-1A0E-454F-B106-5AEB3E93159A}" type="presOf" srcId="{2A2EC0DC-6D43-43FB-B3D0-DFA530BD4997}" destId="{221C4F5B-69D8-44E3-BC1A-6DFB1BCE5164}" srcOrd="0" destOrd="0" presId="urn:microsoft.com/office/officeart/2005/8/layout/gear1"/>
    <dgm:cxn modelId="{78F152AF-2A5D-4612-AF65-05508AF3DC55}" srcId="{7B762FAC-4E3D-41FE-A45B-256F9EAFD78E}" destId="{7C5B13BD-6D17-4966-9E6B-520DC1D1AD33}" srcOrd="0" destOrd="0" parTransId="{4C328274-B6C0-4E47-A57D-C9130AD44BE7}" sibTransId="{02E35704-FDCC-40B7-B769-B565F12C7A64}"/>
    <dgm:cxn modelId="{BEC5519A-4792-4A4E-B6EB-AC1C0BF71745}" type="presParOf" srcId="{3206477B-CC7D-45C8-95BE-03196D52D6C3}" destId="{ABEEAC14-488A-4A35-90B1-96BB77C681DE}" srcOrd="0" destOrd="0" presId="urn:microsoft.com/office/officeart/2005/8/layout/gear1"/>
    <dgm:cxn modelId="{9199886C-2F31-47EB-9FDF-9DA22352F54C}" type="presParOf" srcId="{3206477B-CC7D-45C8-95BE-03196D52D6C3}" destId="{B8459421-8B51-4A12-8746-B83BD0CCD886}" srcOrd="1" destOrd="0" presId="urn:microsoft.com/office/officeart/2005/8/layout/gear1"/>
    <dgm:cxn modelId="{217033FA-0A79-489A-860F-E50A3725B0CF}" type="presParOf" srcId="{3206477B-CC7D-45C8-95BE-03196D52D6C3}" destId="{C0841FF4-8BD1-469B-9E94-5E828201030E}" srcOrd="2" destOrd="0" presId="urn:microsoft.com/office/officeart/2005/8/layout/gear1"/>
    <dgm:cxn modelId="{7B812F65-F4C5-4CEB-9810-A99410C821BB}" type="presParOf" srcId="{3206477B-CC7D-45C8-95BE-03196D52D6C3}" destId="{CC08E210-B7E9-4096-A265-8F7207EDCC08}" srcOrd="3" destOrd="0" presId="urn:microsoft.com/office/officeart/2005/8/layout/gear1"/>
    <dgm:cxn modelId="{A7735EF3-65C9-432C-A362-231777087BE7}" type="presParOf" srcId="{3206477B-CC7D-45C8-95BE-03196D52D6C3}" destId="{378755CF-8F79-4969-B0D8-382617E9CF7B}" srcOrd="4" destOrd="0" presId="urn:microsoft.com/office/officeart/2005/8/layout/gear1"/>
    <dgm:cxn modelId="{C75EBBEC-41C7-4CE1-957B-B781CB31C101}" type="presParOf" srcId="{3206477B-CC7D-45C8-95BE-03196D52D6C3}" destId="{B31E4670-675B-441F-A5FB-5554BAEE61D1}" srcOrd="5" destOrd="0" presId="urn:microsoft.com/office/officeart/2005/8/layout/gear1"/>
    <dgm:cxn modelId="{EE52EDF1-B732-4F60-865F-5290C96CE58B}" type="presParOf" srcId="{3206477B-CC7D-45C8-95BE-03196D52D6C3}" destId="{221C4F5B-69D8-44E3-BC1A-6DFB1BCE5164}" srcOrd="6" destOrd="0" presId="urn:microsoft.com/office/officeart/2005/8/layout/gear1"/>
    <dgm:cxn modelId="{0DE48100-A48C-4FC7-9C26-CEF1E8E178C7}" type="presParOf" srcId="{3206477B-CC7D-45C8-95BE-03196D52D6C3}" destId="{DD4B99D8-066D-4CBD-9379-553F1B2D71BB}" srcOrd="7" destOrd="0" presId="urn:microsoft.com/office/officeart/2005/8/layout/gear1"/>
    <dgm:cxn modelId="{F5F1ADEA-4292-40B8-81C6-FF5659FDE86E}" type="presParOf" srcId="{3206477B-CC7D-45C8-95BE-03196D52D6C3}" destId="{13A2435C-A9B8-45BE-8FB3-7F7107AB943D}" srcOrd="8" destOrd="0" presId="urn:microsoft.com/office/officeart/2005/8/layout/gear1"/>
    <dgm:cxn modelId="{7304D8C4-FC67-4EFA-9083-68217C4687E6}" type="presParOf" srcId="{3206477B-CC7D-45C8-95BE-03196D52D6C3}" destId="{C0041CDB-1BEF-465C-989A-71EAC8D7B5AE}" srcOrd="9" destOrd="0" presId="urn:microsoft.com/office/officeart/2005/8/layout/gear1"/>
    <dgm:cxn modelId="{8F9ED20D-B8F1-4089-A0F2-D15109D06361}" type="presParOf" srcId="{3206477B-CC7D-45C8-95BE-03196D52D6C3}" destId="{C4A6912A-476A-4770-9EF3-A6B45A11CE6C}" srcOrd="10" destOrd="0" presId="urn:microsoft.com/office/officeart/2005/8/layout/gear1"/>
    <dgm:cxn modelId="{AFA04EAB-B787-4A14-A13F-CDDCAE289E9A}" type="presParOf" srcId="{3206477B-CC7D-45C8-95BE-03196D52D6C3}" destId="{092E268F-EF04-4917-AE5A-AC7E15B2143C}" srcOrd="11" destOrd="0" presId="urn:microsoft.com/office/officeart/2005/8/layout/gear1"/>
    <dgm:cxn modelId="{BF2852EC-AC1E-48D0-9CD8-DE9AF8E2B948}" type="presParOf" srcId="{3206477B-CC7D-45C8-95BE-03196D52D6C3}" destId="{A398DCD8-6EF2-4C5A-A7C4-EFF6838C5078}" srcOrd="12" destOrd="0" presId="urn:microsoft.com/office/officeart/2005/8/layout/gear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EEAC14-488A-4A35-90B1-96BB77C681DE}">
      <dsp:nvSpPr>
        <dsp:cNvPr id="0" name=""/>
        <dsp:cNvSpPr/>
      </dsp:nvSpPr>
      <dsp:spPr>
        <a:xfrm>
          <a:off x="542722" y="1099297"/>
          <a:ext cx="663326" cy="663326"/>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 </a:t>
          </a:r>
          <a:endParaRPr lang="en-US" sz="1500" kern="1200" dirty="0"/>
        </a:p>
      </dsp:txBody>
      <dsp:txXfrm>
        <a:off x="542722" y="1099297"/>
        <a:ext cx="663326" cy="663326"/>
      </dsp:txXfrm>
    </dsp:sp>
    <dsp:sp modelId="{CC08E210-B7E9-4096-A265-8F7207EDCC08}">
      <dsp:nvSpPr>
        <dsp:cNvPr id="0" name=""/>
        <dsp:cNvSpPr/>
      </dsp:nvSpPr>
      <dsp:spPr>
        <a:xfrm>
          <a:off x="156786" y="942511"/>
          <a:ext cx="482419" cy="48241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 </a:t>
          </a:r>
          <a:endParaRPr lang="en-US" sz="1500" kern="1200" dirty="0"/>
        </a:p>
      </dsp:txBody>
      <dsp:txXfrm>
        <a:off x="156786" y="942511"/>
        <a:ext cx="482419" cy="482419"/>
      </dsp:txXfrm>
    </dsp:sp>
    <dsp:sp modelId="{221C4F5B-69D8-44E3-BC1A-6DFB1BCE5164}">
      <dsp:nvSpPr>
        <dsp:cNvPr id="0" name=""/>
        <dsp:cNvSpPr/>
      </dsp:nvSpPr>
      <dsp:spPr>
        <a:xfrm rot="20700000">
          <a:off x="397182" y="609690"/>
          <a:ext cx="472672" cy="472672"/>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 </a:t>
          </a:r>
          <a:endParaRPr lang="en-US" sz="1500" kern="1200" dirty="0"/>
        </a:p>
      </dsp:txBody>
      <dsp:txXfrm>
        <a:off x="500853" y="713361"/>
        <a:ext cx="265330" cy="265330"/>
      </dsp:txXfrm>
    </dsp:sp>
    <dsp:sp modelId="{C4A6912A-476A-4770-9EF3-A6B45A11CE6C}">
      <dsp:nvSpPr>
        <dsp:cNvPr id="0" name=""/>
        <dsp:cNvSpPr/>
      </dsp:nvSpPr>
      <dsp:spPr>
        <a:xfrm>
          <a:off x="464336" y="1013564"/>
          <a:ext cx="849058" cy="849058"/>
        </a:xfrm>
        <a:prstGeom prst="circularArrow">
          <a:avLst>
            <a:gd name="adj1" fmla="val 4688"/>
            <a:gd name="adj2" fmla="val 299029"/>
            <a:gd name="adj3" fmla="val 2331922"/>
            <a:gd name="adj4" fmla="val 1633964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2E268F-EF04-4917-AE5A-AC7E15B2143C}">
      <dsp:nvSpPr>
        <dsp:cNvPr id="0" name=""/>
        <dsp:cNvSpPr/>
      </dsp:nvSpPr>
      <dsp:spPr>
        <a:xfrm>
          <a:off x="71350" y="848594"/>
          <a:ext cx="616894" cy="61689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98DCD8-6EF2-4C5A-A7C4-EFF6838C5078}">
      <dsp:nvSpPr>
        <dsp:cNvPr id="0" name=""/>
        <dsp:cNvSpPr/>
      </dsp:nvSpPr>
      <dsp:spPr>
        <a:xfrm>
          <a:off x="317656" y="518981"/>
          <a:ext cx="665136" cy="66513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2953226"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181251" name="Rectangle 3"/>
          <p:cNvSpPr>
            <a:spLocks noGrp="1" noChangeArrowheads="1"/>
          </p:cNvSpPr>
          <p:nvPr>
            <p:ph type="dt" sz="quarter" idx="1"/>
          </p:nvPr>
        </p:nvSpPr>
        <p:spPr bwMode="auto">
          <a:xfrm>
            <a:off x="3860335" y="0"/>
            <a:ext cx="2953226"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a:p>
        </p:txBody>
      </p:sp>
      <p:sp>
        <p:nvSpPr>
          <p:cNvPr id="181252" name="Rectangle 4"/>
          <p:cNvSpPr>
            <a:spLocks noGrp="1" noChangeArrowheads="1"/>
          </p:cNvSpPr>
          <p:nvPr>
            <p:ph type="ftr" sz="quarter" idx="2"/>
          </p:nvPr>
        </p:nvSpPr>
        <p:spPr bwMode="auto">
          <a:xfrm>
            <a:off x="0" y="9448185"/>
            <a:ext cx="2953226"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181253" name="Rectangle 5"/>
          <p:cNvSpPr>
            <a:spLocks noGrp="1" noChangeArrowheads="1"/>
          </p:cNvSpPr>
          <p:nvPr>
            <p:ph type="sldNum" sz="quarter" idx="3"/>
          </p:nvPr>
        </p:nvSpPr>
        <p:spPr bwMode="auto">
          <a:xfrm>
            <a:off x="3860335" y="9448185"/>
            <a:ext cx="2953226"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A3113D89-805A-4FE2-A812-710451A3764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7364"/>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60335" y="0"/>
            <a:ext cx="2953226" cy="49736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AC35B64-6406-4DD2-A3EC-7A2257A1BAF2}" type="datetimeFigureOut">
              <a:rPr lang="en-US"/>
              <a:pPr>
                <a:defRPr/>
              </a:pPr>
              <a:t>6/21/2012</a:t>
            </a:fld>
            <a:endParaRPr lang="en-US"/>
          </a:p>
        </p:txBody>
      </p:sp>
      <p:sp>
        <p:nvSpPr>
          <p:cNvPr id="4" name="Slide Image Placeholder 3"/>
          <p:cNvSpPr>
            <a:spLocks noGrp="1" noRot="1" noChangeAspect="1"/>
          </p:cNvSpPr>
          <p:nvPr>
            <p:ph type="sldImg" idx="2"/>
          </p:nvPr>
        </p:nvSpPr>
        <p:spPr>
          <a:xfrm>
            <a:off x="922338" y="746125"/>
            <a:ext cx="4972050" cy="37306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1514" y="4724956"/>
            <a:ext cx="5452110" cy="447627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48185"/>
            <a:ext cx="2953226" cy="497364"/>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60335" y="9448185"/>
            <a:ext cx="2953226" cy="49736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806EE1E-BDF7-4144-AF0C-A9E03A9DBBB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470" b="0" dirty="0" smtClean="0">
                <a:solidFill>
                  <a:schemeClr val="bg1">
                    <a:lumMod val="75000"/>
                  </a:schemeClr>
                </a:solidFill>
                <a:latin typeface="Arial" pitchFamily="34" charset="0"/>
                <a:cs typeface="Arial" pitchFamily="34" charset="0"/>
              </a:rPr>
              <a:t>NIS</a:t>
            </a:r>
            <a:r>
              <a:rPr lang="en-US" sz="470" b="0" baseline="0" dirty="0" smtClean="0">
                <a:solidFill>
                  <a:schemeClr val="bg1">
                    <a:lumMod val="75000"/>
                  </a:schemeClr>
                </a:solidFill>
                <a:latin typeface="Arial" pitchFamily="34" charset="0"/>
                <a:cs typeface="Arial" pitchFamily="34" charset="0"/>
              </a:rPr>
              <a:t> nowadays is focusing on an open policy for dissemination, so there are more and more data available online/off-line for end users. We have been using several different tools for dissemination, such as </a:t>
            </a:r>
          </a:p>
          <a:p>
            <a:pPr algn="l"/>
            <a:r>
              <a:rPr lang="en-US" sz="470" b="0" baseline="0" dirty="0" smtClean="0">
                <a:solidFill>
                  <a:schemeClr val="bg1">
                    <a:lumMod val="75000"/>
                  </a:schemeClr>
                </a:solidFill>
                <a:latin typeface="Arial" pitchFamily="34" charset="0"/>
                <a:cs typeface="Arial" pitchFamily="34" charset="0"/>
              </a:rPr>
              <a:t>- </a:t>
            </a:r>
            <a:r>
              <a:rPr lang="en-US" sz="470" b="0" baseline="0" dirty="0" err="1" smtClean="0">
                <a:solidFill>
                  <a:schemeClr val="bg1">
                    <a:lumMod val="75000"/>
                  </a:schemeClr>
                </a:solidFill>
                <a:latin typeface="Arial" pitchFamily="34" charset="0"/>
                <a:cs typeface="Arial" pitchFamily="34" charset="0"/>
              </a:rPr>
              <a:t>Redatam</a:t>
            </a:r>
            <a:r>
              <a:rPr lang="en-US" sz="470" b="0" baseline="0" dirty="0" smtClean="0">
                <a:solidFill>
                  <a:schemeClr val="bg1">
                    <a:lumMod val="75000"/>
                  </a:schemeClr>
                </a:solidFill>
                <a:latin typeface="Arial" pitchFamily="34" charset="0"/>
                <a:cs typeface="Arial" pitchFamily="34" charset="0"/>
              </a:rPr>
              <a:t>, </a:t>
            </a:r>
            <a:r>
              <a:rPr lang="en-US" sz="470" b="0" baseline="0" dirty="0" err="1" smtClean="0">
                <a:solidFill>
                  <a:schemeClr val="bg1">
                    <a:lumMod val="75000"/>
                  </a:schemeClr>
                </a:solidFill>
                <a:latin typeface="Arial" pitchFamily="34" charset="0"/>
                <a:cs typeface="Arial" pitchFamily="34" charset="0"/>
              </a:rPr>
              <a:t>ArcView</a:t>
            </a:r>
            <a:r>
              <a:rPr lang="en-US" sz="470" b="0" baseline="0" dirty="0" smtClean="0">
                <a:solidFill>
                  <a:schemeClr val="bg1">
                    <a:lumMod val="75000"/>
                  </a:schemeClr>
                </a:solidFill>
                <a:latin typeface="Arial" pitchFamily="34" charset="0"/>
                <a:cs typeface="Arial" pitchFamily="34" charset="0"/>
              </a:rPr>
              <a:t>, </a:t>
            </a:r>
            <a:r>
              <a:rPr lang="en-US" sz="470" b="0" baseline="0" dirty="0" err="1" smtClean="0">
                <a:solidFill>
                  <a:schemeClr val="bg1">
                    <a:lumMod val="75000"/>
                  </a:schemeClr>
                </a:solidFill>
                <a:latin typeface="Arial" pitchFamily="34" charset="0"/>
                <a:cs typeface="Arial" pitchFamily="34" charset="0"/>
              </a:rPr>
              <a:t>CensusInfo</a:t>
            </a:r>
            <a:r>
              <a:rPr lang="en-US" sz="470" b="0" baseline="0" dirty="0" smtClean="0">
                <a:solidFill>
                  <a:schemeClr val="bg1">
                    <a:lumMod val="75000"/>
                  </a:schemeClr>
                </a:solidFill>
                <a:latin typeface="Arial" pitchFamily="34" charset="0"/>
                <a:cs typeface="Arial" pitchFamily="34" charset="0"/>
              </a:rPr>
              <a:t>(the </a:t>
            </a:r>
            <a:r>
              <a:rPr lang="en-US" sz="470" b="0" baseline="0" dirty="0" err="1" smtClean="0">
                <a:solidFill>
                  <a:schemeClr val="bg1">
                    <a:lumMod val="75000"/>
                  </a:schemeClr>
                </a:solidFill>
                <a:latin typeface="Arial" pitchFamily="34" charset="0"/>
                <a:cs typeface="Arial" pitchFamily="34" charset="0"/>
              </a:rPr>
              <a:t>devInfo</a:t>
            </a:r>
            <a:r>
              <a:rPr lang="en-US" sz="470" b="0" baseline="0" dirty="0" smtClean="0">
                <a:solidFill>
                  <a:schemeClr val="bg1">
                    <a:lumMod val="75000"/>
                  </a:schemeClr>
                </a:solidFill>
                <a:latin typeface="Arial" pitchFamily="34" charset="0"/>
                <a:cs typeface="Arial" pitchFamily="34" charset="0"/>
              </a:rPr>
              <a:t> adaptation) for Population Census.</a:t>
            </a:r>
          </a:p>
          <a:p>
            <a:pPr algn="l">
              <a:buFontTx/>
              <a:buChar char="-"/>
            </a:pPr>
            <a:r>
              <a:rPr lang="en-US" sz="470" b="0" baseline="0" dirty="0" smtClean="0">
                <a:solidFill>
                  <a:schemeClr val="bg1">
                    <a:lumMod val="75000"/>
                  </a:schemeClr>
                </a:solidFill>
                <a:latin typeface="Arial" pitchFamily="34" charset="0"/>
                <a:cs typeface="Arial" pitchFamily="34" charset="0"/>
              </a:rPr>
              <a:t> NADA-DDI formats for most surveys data documentation.</a:t>
            </a:r>
          </a:p>
          <a:p>
            <a:pPr algn="l">
              <a:buFontTx/>
              <a:buChar char="-"/>
            </a:pPr>
            <a:r>
              <a:rPr lang="en-US" sz="470" b="0" baseline="0" dirty="0" smtClean="0">
                <a:solidFill>
                  <a:schemeClr val="bg1">
                    <a:lumMod val="75000"/>
                  </a:schemeClr>
                </a:solidFill>
                <a:latin typeface="Arial" pitchFamily="34" charset="0"/>
                <a:cs typeface="Arial" pitchFamily="34" charset="0"/>
              </a:rPr>
              <a:t> </a:t>
            </a:r>
            <a:r>
              <a:rPr lang="en-US" sz="470" b="0" baseline="0" dirty="0" err="1" smtClean="0">
                <a:solidFill>
                  <a:schemeClr val="bg1">
                    <a:lumMod val="75000"/>
                  </a:schemeClr>
                </a:solidFill>
                <a:latin typeface="Arial" pitchFamily="34" charset="0"/>
                <a:cs typeface="Arial" pitchFamily="34" charset="0"/>
              </a:rPr>
              <a:t>SuperStar</a:t>
            </a:r>
            <a:r>
              <a:rPr lang="en-US" sz="470" b="0" baseline="0" dirty="0" smtClean="0">
                <a:solidFill>
                  <a:schemeClr val="bg1">
                    <a:lumMod val="75000"/>
                  </a:schemeClr>
                </a:solidFill>
                <a:latin typeface="Arial" pitchFamily="34" charset="0"/>
                <a:cs typeface="Arial" pitchFamily="34" charset="0"/>
              </a:rPr>
              <a:t> suits which had been used since 2006 and recently used for annual household survey data and later on going expanded for more statistical data.</a:t>
            </a:r>
          </a:p>
          <a:p>
            <a:pPr algn="l">
              <a:buFontTx/>
              <a:buChar char="-"/>
            </a:pPr>
            <a:r>
              <a:rPr lang="en-US" sz="470" b="0" baseline="0" dirty="0" smtClean="0">
                <a:solidFill>
                  <a:schemeClr val="bg1">
                    <a:lumMod val="75000"/>
                  </a:schemeClr>
                </a:solidFill>
                <a:latin typeface="Arial" pitchFamily="34" charset="0"/>
                <a:cs typeface="Arial" pitchFamily="34" charset="0"/>
              </a:rPr>
              <a:t> SDMX-based solutions for NDI data dissemination and transfer to UN Data Portal… etc.</a:t>
            </a:r>
            <a:endParaRPr lang="en-US" sz="470" b="0" dirty="0">
              <a:solidFill>
                <a:schemeClr val="bg1">
                  <a:lumMod val="75000"/>
                </a:schemeClr>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D806EE1E-BDF7-4144-AF0C-A9E03A9DBBB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There are two versions of this application one for NSO and the other one for line ministries. The NSO version of the application has features to manage National Data Repository and publish SDMX code lists and data files.</a:t>
            </a:r>
          </a:p>
          <a:p>
            <a:endParaRPr lang="en-US" dirty="0"/>
          </a:p>
        </p:txBody>
      </p:sp>
      <p:sp>
        <p:nvSpPr>
          <p:cNvPr id="4" name="Slide Number Placeholder 3"/>
          <p:cNvSpPr>
            <a:spLocks noGrp="1"/>
          </p:cNvSpPr>
          <p:nvPr>
            <p:ph type="sldNum" sz="quarter" idx="10"/>
          </p:nvPr>
        </p:nvSpPr>
        <p:spPr/>
        <p:txBody>
          <a:bodyPr/>
          <a:lstStyle/>
          <a:p>
            <a:pPr>
              <a:defRPr/>
            </a:pPr>
            <a:fld id="{D806EE1E-BDF7-4144-AF0C-A9E03A9DBBB3}"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Line ministries version of the </a:t>
            </a:r>
            <a:r>
              <a:rPr lang="en-US" sz="1200" kern="1200" dirty="0" err="1" smtClean="0">
                <a:solidFill>
                  <a:schemeClr val="tx1"/>
                </a:solidFill>
                <a:latin typeface="+mn-lt"/>
                <a:ea typeface="+mn-ea"/>
                <a:cs typeface="+mn-cs"/>
              </a:rPr>
              <a:t>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Datahub</a:t>
            </a:r>
            <a:r>
              <a:rPr lang="en-US" sz="1200" kern="1200" dirty="0" smtClean="0">
                <a:solidFill>
                  <a:schemeClr val="tx1"/>
                </a:solidFill>
                <a:latin typeface="+mn-lt"/>
                <a:ea typeface="+mn-ea"/>
                <a:cs typeface="+mn-cs"/>
              </a:rPr>
              <a:t> Organizer application has feature to allow LMs to upload data into National</a:t>
            </a:r>
            <a:r>
              <a:rPr lang="en-US" sz="1200" kern="1200" baseline="0" dirty="0" smtClean="0">
                <a:solidFill>
                  <a:schemeClr val="tx1"/>
                </a:solidFill>
                <a:latin typeface="+mn-lt"/>
                <a:ea typeface="+mn-ea"/>
                <a:cs typeface="+mn-cs"/>
              </a:rPr>
              <a:t> Data Repository (but this tool is disable due the quality limitation of data </a:t>
            </a:r>
            <a:r>
              <a:rPr lang="en-US" sz="1200" kern="1200" baseline="0" dirty="0" err="1" smtClean="0">
                <a:solidFill>
                  <a:schemeClr val="tx1"/>
                </a:solidFill>
                <a:latin typeface="+mn-lt"/>
                <a:ea typeface="+mn-ea"/>
                <a:cs typeface="+mn-cs"/>
              </a:rPr>
              <a:t>spreedsheet</a:t>
            </a:r>
            <a:r>
              <a:rPr lang="en-US" sz="1200" kern="1200" baseline="0" dirty="0" smtClean="0">
                <a:solidFill>
                  <a:schemeClr val="tx1"/>
                </a:solidFill>
                <a:latin typeface="+mn-lt"/>
                <a:ea typeface="+mn-ea"/>
                <a:cs typeface="+mn-cs"/>
              </a:rPr>
              <a:t> preparing by some LMs; Other enabled features are Send data to NIS which allow LMs to upload data into </a:t>
            </a:r>
            <a:r>
              <a:rPr lang="en-US" sz="1200" kern="1200" dirty="0" smtClean="0">
                <a:solidFill>
                  <a:schemeClr val="tx1"/>
                </a:solidFill>
                <a:latin typeface="+mn-lt"/>
                <a:ea typeface="+mn-ea"/>
                <a:cs typeface="+mn-cs"/>
              </a:rPr>
              <a:t>NIS FTP server with a notification about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data to NIS, and Download Data from National Data Repository. </a:t>
            </a:r>
          </a:p>
          <a:p>
            <a:endParaRPr lang="en-US" dirty="0"/>
          </a:p>
        </p:txBody>
      </p:sp>
      <p:sp>
        <p:nvSpPr>
          <p:cNvPr id="4" name="Slide Number Placeholder 3"/>
          <p:cNvSpPr>
            <a:spLocks noGrp="1"/>
          </p:cNvSpPr>
          <p:nvPr>
            <p:ph type="sldNum" sz="quarter" idx="10"/>
          </p:nvPr>
        </p:nvSpPr>
        <p:spPr/>
        <p:txBody>
          <a:bodyPr/>
          <a:lstStyle/>
          <a:p>
            <a:pPr>
              <a:defRPr/>
            </a:pPr>
            <a:fld id="{D806EE1E-BDF7-4144-AF0C-A9E03A9DBBB3}"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06EE1E-BDF7-4144-AF0C-A9E03A9DBBB3}"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06EE1E-BDF7-4144-AF0C-A9E03A9DBBB3}"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06EE1E-BDF7-4144-AF0C-A9E03A9DBBB3}"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06EE1E-BDF7-4144-AF0C-A9E03A9DBBB3}"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06EE1E-BDF7-4144-AF0C-A9E03A9DBBB3}"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So the main objective of the project is to standardize data and metadata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exchange between line ministries and NIS; NIS and UNSD by using SDMX standards. </a:t>
            </a:r>
          </a:p>
        </p:txBody>
      </p:sp>
      <p:sp>
        <p:nvSpPr>
          <p:cNvPr id="4" name="Slide Number Placeholder 3"/>
          <p:cNvSpPr>
            <a:spLocks noGrp="1"/>
          </p:cNvSpPr>
          <p:nvPr>
            <p:ph type="sldNum" sz="quarter" idx="10"/>
          </p:nvPr>
        </p:nvSpPr>
        <p:spPr/>
        <p:txBody>
          <a:bodyPr/>
          <a:lstStyle/>
          <a:p>
            <a:pPr>
              <a:defRPr/>
            </a:pPr>
            <a:fld id="{D806EE1E-BDF7-4144-AF0C-A9E03A9DBBB3}"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indent="-457200">
              <a:lnSpc>
                <a:spcPct val="110000"/>
              </a:lnSpc>
              <a:spcBef>
                <a:spcPts val="0"/>
              </a:spcBef>
              <a:buClr>
                <a:schemeClr val="bg1"/>
              </a:buClr>
              <a:buSzPct val="60000"/>
              <a:defRPr/>
            </a:pPr>
            <a:r>
              <a:rPr lang="en-US" sz="1400" dirty="0" smtClean="0">
                <a:effectLst>
                  <a:outerShdw blurRad="38100" dist="38100" dir="2700000" algn="tl">
                    <a:srgbClr val="000000">
                      <a:alpha val="43137"/>
                    </a:srgbClr>
                  </a:outerShdw>
                </a:effectLst>
              </a:rPr>
              <a:t>NSDP 2009-2013</a:t>
            </a:r>
            <a:r>
              <a:rPr lang="en-US" sz="1400" baseline="0" dirty="0" smtClean="0">
                <a:effectLst>
                  <a:outerShdw blurRad="38100" dist="38100" dir="2700000" algn="tl">
                    <a:srgbClr val="000000">
                      <a:alpha val="43137"/>
                    </a:srgbClr>
                  </a:outerShdw>
                </a:effectLst>
              </a:rPr>
              <a:t> </a:t>
            </a:r>
            <a:r>
              <a:rPr lang="en-US" sz="1400" dirty="0" smtClean="0">
                <a:effectLst>
                  <a:outerShdw blurRad="38100" dist="38100" dir="2700000" algn="tl">
                    <a:srgbClr val="000000">
                      <a:alpha val="43137"/>
                    </a:srgbClr>
                  </a:outerShdw>
                </a:effectLst>
              </a:rPr>
              <a:t>update from the Mid Term Review 2011: Consist of 136 indicators (there are 63 core indicators, and 73 additional indicators)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806EE1E-BDF7-4144-AF0C-A9E03A9DBBB3}"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line ministries are currently maintaining their data sets in various platforms. The </a:t>
            </a:r>
            <a:r>
              <a:rPr lang="en-US" sz="1200" kern="1200" dirty="0" err="1" smtClean="0">
                <a:solidFill>
                  <a:schemeClr val="tx1"/>
                </a:solidFill>
                <a:latin typeface="+mn-lt"/>
                <a:ea typeface="+mn-ea"/>
                <a:cs typeface="+mn-cs"/>
              </a:rPr>
              <a:t>CAMInfo</a:t>
            </a:r>
            <a:r>
              <a:rPr lang="en-US" sz="1200" kern="1200" dirty="0" smtClean="0">
                <a:solidFill>
                  <a:schemeClr val="tx1"/>
                </a:solidFill>
                <a:latin typeface="+mn-lt"/>
                <a:ea typeface="+mn-ea"/>
                <a:cs typeface="+mn-cs"/>
              </a:rPr>
              <a:t> Data Exchange utilities are available to upload the processed data from these platforms into </a:t>
            </a:r>
            <a:r>
              <a:rPr lang="en-US" sz="1200" kern="1200" dirty="0" err="1" smtClean="0">
                <a:solidFill>
                  <a:schemeClr val="tx1"/>
                </a:solidFill>
                <a:latin typeface="+mn-lt"/>
                <a:ea typeface="+mn-ea"/>
                <a:cs typeface="+mn-cs"/>
              </a:rPr>
              <a:t>CAMInfo</a:t>
            </a:r>
            <a:r>
              <a:rPr lang="en-US" sz="1200" kern="1200" dirty="0" smtClean="0">
                <a:solidFill>
                  <a:schemeClr val="tx1"/>
                </a:solidFill>
                <a:latin typeface="+mn-lt"/>
                <a:ea typeface="+mn-ea"/>
                <a:cs typeface="+mn-cs"/>
              </a:rPr>
              <a:t> databases. And database administrators  are encouraged to customize the data exchange between various platforms to </a:t>
            </a:r>
            <a:r>
              <a:rPr lang="en-US" sz="1200" kern="1200" dirty="0" err="1" smtClean="0">
                <a:solidFill>
                  <a:schemeClr val="tx1"/>
                </a:solidFill>
                <a:latin typeface="+mn-lt"/>
                <a:ea typeface="+mn-ea"/>
                <a:cs typeface="+mn-cs"/>
              </a:rPr>
              <a:t>CAMInfo</a:t>
            </a:r>
            <a:r>
              <a:rPr lang="en-US" sz="1200" kern="1200" dirty="0" smtClean="0">
                <a:solidFill>
                  <a:schemeClr val="tx1"/>
                </a:solidFill>
                <a:latin typeface="+mn-lt"/>
                <a:ea typeface="+mn-ea"/>
                <a:cs typeface="+mn-cs"/>
              </a:rPr>
              <a:t> (for example by writing programming scripts).</a:t>
            </a:r>
          </a:p>
          <a:p>
            <a:endParaRPr lang="en-US" dirty="0"/>
          </a:p>
        </p:txBody>
      </p:sp>
      <p:sp>
        <p:nvSpPr>
          <p:cNvPr id="4" name="Slide Number Placeholder 3"/>
          <p:cNvSpPr>
            <a:spLocks noGrp="1"/>
          </p:cNvSpPr>
          <p:nvPr>
            <p:ph type="sldNum" sz="quarter" idx="10"/>
          </p:nvPr>
        </p:nvSpPr>
        <p:spPr/>
        <p:txBody>
          <a:bodyPr/>
          <a:lstStyle/>
          <a:p>
            <a:pPr>
              <a:defRPr/>
            </a:pPr>
            <a:fld id="{D806EE1E-BDF7-4144-AF0C-A9E03A9DBBB3}"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latin typeface="+mn-lt"/>
                <a:ea typeface="+mn-ea"/>
                <a:cs typeface="+mn-cs"/>
              </a:rPr>
              <a:t>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Datahub</a:t>
            </a:r>
            <a:r>
              <a:rPr lang="en-US" sz="1200" kern="1200" dirty="0" smtClean="0">
                <a:solidFill>
                  <a:schemeClr val="tx1"/>
                </a:solidFill>
                <a:latin typeface="+mn-lt"/>
                <a:ea typeface="+mn-ea"/>
                <a:cs typeface="+mn-cs"/>
              </a:rPr>
              <a:t> application allows line ministries to exchange data to/from National Data Repository by using various mechanism</a:t>
            </a:r>
            <a:r>
              <a:rPr lang="en-US" sz="1200" kern="1200" baseline="0" dirty="0" smtClean="0">
                <a:solidFill>
                  <a:schemeClr val="tx1"/>
                </a:solidFill>
                <a:latin typeface="+mn-lt"/>
                <a:ea typeface="+mn-ea"/>
                <a:cs typeface="+mn-cs"/>
              </a:rPr>
              <a:t> like email, data </a:t>
            </a:r>
            <a:r>
              <a:rPr lang="en-US" sz="1200" kern="1200" dirty="0" smtClean="0">
                <a:solidFill>
                  <a:schemeClr val="tx1"/>
                </a:solidFill>
                <a:latin typeface="+mn-lt"/>
                <a:ea typeface="+mn-ea"/>
                <a:cs typeface="+mn-cs"/>
              </a:rPr>
              <a:t>storage device,</a:t>
            </a:r>
            <a:r>
              <a:rPr lang="en-US" sz="1200" kern="1200" baseline="0" dirty="0" smtClean="0">
                <a:solidFill>
                  <a:schemeClr val="tx1"/>
                </a:solidFill>
                <a:latin typeface="+mn-lt"/>
                <a:ea typeface="+mn-ea"/>
                <a:cs typeface="+mn-cs"/>
              </a:rPr>
              <a:t> and direct access to National Data Repository.</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D806EE1E-BDF7-4144-AF0C-A9E03A9DBBB3}"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From</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National Data Repository (NDR), SDMX code lists and data files can be generated and published.</a:t>
            </a:r>
          </a:p>
          <a:p>
            <a:endParaRPr lang="en-US" dirty="0"/>
          </a:p>
        </p:txBody>
      </p:sp>
      <p:sp>
        <p:nvSpPr>
          <p:cNvPr id="4" name="Slide Number Placeholder 3"/>
          <p:cNvSpPr>
            <a:spLocks noGrp="1"/>
          </p:cNvSpPr>
          <p:nvPr>
            <p:ph type="sldNum" sz="quarter" idx="10"/>
          </p:nvPr>
        </p:nvSpPr>
        <p:spPr/>
        <p:txBody>
          <a:bodyPr/>
          <a:lstStyle/>
          <a:p>
            <a:pPr>
              <a:defRPr/>
            </a:pPr>
            <a:fld id="{D806EE1E-BDF7-4144-AF0C-A9E03A9DBBB3}"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generated SDMX code lists and data files can be made available to the global by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consuming them into the respective data hubs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Undata</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806EE1E-BDF7-4144-AF0C-A9E03A9DBBB3}"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Datahub</a:t>
            </a:r>
            <a:r>
              <a:rPr lang="en-US" sz="1200" kern="1200" dirty="0" smtClean="0">
                <a:solidFill>
                  <a:schemeClr val="tx1"/>
                </a:solidFill>
                <a:latin typeface="+mn-lt"/>
                <a:ea typeface="+mn-ea"/>
                <a:cs typeface="+mn-cs"/>
              </a:rPr>
              <a:t> is a suite of applications based on DevInfo technology and it is an interactive web application. These applications allows to view and manage the operation involved in data exchange. These applications facilitates NIS and line ministries to upload/download data into National Data Repository (NDR)</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It also allows to publish SDMX-ML codes list and data files.</a:t>
            </a:r>
            <a:endParaRPr lang="en-US" dirty="0"/>
          </a:p>
        </p:txBody>
      </p:sp>
      <p:sp>
        <p:nvSpPr>
          <p:cNvPr id="4" name="Slide Number Placeholder 3"/>
          <p:cNvSpPr>
            <a:spLocks noGrp="1"/>
          </p:cNvSpPr>
          <p:nvPr>
            <p:ph type="sldNum" sz="quarter" idx="10"/>
          </p:nvPr>
        </p:nvSpPr>
        <p:spPr/>
        <p:txBody>
          <a:bodyPr/>
          <a:lstStyle/>
          <a:p>
            <a:pPr>
              <a:defRPr/>
            </a:pPr>
            <a:fld id="{D806EE1E-BDF7-4144-AF0C-A9E03A9DBBB3}"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6777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s-ES"/>
          </a:p>
        </p:txBody>
      </p:sp>
      <p:sp>
        <p:nvSpPr>
          <p:cNvPr id="4" name="Rectangle 3"/>
          <p:cNvSpPr>
            <a:spLocks noGrp="1" noChangeArrowheads="1"/>
          </p:cNvSpPr>
          <p:nvPr>
            <p:ph type="ftr" sz="quarter" idx="11"/>
          </p:nvPr>
        </p:nvSpPr>
        <p:spPr/>
        <p:txBody>
          <a:bodyPr/>
          <a:lstStyle>
            <a:lvl1pPr>
              <a:defRPr/>
            </a:lvl1pPr>
          </a:lstStyle>
          <a:p>
            <a:pPr>
              <a:defRPr/>
            </a:pPr>
            <a:endParaRPr lang="es-ES"/>
          </a:p>
        </p:txBody>
      </p:sp>
      <p:sp>
        <p:nvSpPr>
          <p:cNvPr id="5" name="Rectangle 4"/>
          <p:cNvSpPr>
            <a:spLocks noGrp="1" noChangeArrowheads="1"/>
          </p:cNvSpPr>
          <p:nvPr>
            <p:ph type="sldNum" sz="quarter" idx="12"/>
          </p:nvPr>
        </p:nvSpPr>
        <p:spPr/>
        <p:txBody>
          <a:bodyPr/>
          <a:lstStyle>
            <a:lvl1pPr>
              <a:defRPr/>
            </a:lvl1pPr>
          </a:lstStyle>
          <a:p>
            <a:pPr>
              <a:defRPr/>
            </a:pPr>
            <a:fld id="{2617D963-0568-492A-BF8C-43431B08B939}" type="slidenum">
              <a:rPr lang="es-ES"/>
              <a:pPr>
                <a:defRPr/>
              </a:pPr>
              <a:t>‹#›</a:t>
            </a:fld>
            <a:endParaRPr lang="es-ES"/>
          </a:p>
        </p:txBody>
      </p:sp>
      <p:sp>
        <p:nvSpPr>
          <p:cNvPr id="7" name="Rectangle 6"/>
          <p:cNvSpPr/>
          <p:nvPr userDrawn="1"/>
        </p:nvSpPr>
        <p:spPr bwMode="auto">
          <a:xfrm>
            <a:off x="0" y="476672"/>
            <a:ext cx="9144000" cy="1104652"/>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2" name="Straight Connector 1"/>
          <p:cNvCxnSpPr/>
          <p:nvPr userDrawn="1"/>
        </p:nvCxnSpPr>
        <p:spPr bwMode="auto">
          <a:xfrm>
            <a:off x="0" y="6481763"/>
            <a:ext cx="9144000" cy="1587"/>
          </a:xfrm>
          <a:prstGeom prst="line">
            <a:avLst/>
          </a:prstGeom>
          <a:ln w="34925">
            <a:headEnd type="none" w="med" len="med"/>
            <a:tailEnd type="none" w="med" len="med"/>
          </a:ln>
          <a:effectLst>
            <a:outerShdw blurRad="50800" dist="38100" dir="2700000" algn="tl" rotWithShape="0">
              <a:srgbClr val="FFFF00">
                <a:alpha val="40000"/>
              </a:srgbClr>
            </a:outerShdw>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bwMode="auto">
          <a:xfrm>
            <a:off x="0" y="0"/>
            <a:ext cx="714375" cy="6858000"/>
          </a:xfrm>
          <a:prstGeom prst="rect">
            <a:avLst/>
          </a:prstGeom>
          <a:solidFill>
            <a:srgbClr val="6777EB"/>
          </a:solidFill>
          <a:ln w="9525" cap="flat" cmpd="sng" algn="ctr">
            <a:noFill/>
            <a:prstDash val="solid"/>
            <a:round/>
            <a:headEnd type="none" w="med" len="med"/>
            <a:tailEnd type="none" w="med" len="med"/>
          </a:ln>
          <a:effectLst/>
        </p:spPr>
        <p:txBody>
          <a:bodyPr/>
          <a:lstStyle/>
          <a:p>
            <a:pPr>
              <a:defRPr/>
            </a:pPr>
            <a:endParaRPr lang="en-US"/>
          </a:p>
        </p:txBody>
      </p:sp>
      <p:sp>
        <p:nvSpPr>
          <p:cNvPr id="4" name="Rectangle 3"/>
          <p:cNvSpPr/>
          <p:nvPr userDrawn="1"/>
        </p:nvSpPr>
        <p:spPr bwMode="auto">
          <a:xfrm>
            <a:off x="0" y="357188"/>
            <a:ext cx="9144000" cy="928687"/>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5" name="Rectangle 4"/>
          <p:cNvSpPr/>
          <p:nvPr userDrawn="1"/>
        </p:nvSpPr>
        <p:spPr bwMode="auto">
          <a:xfrm>
            <a:off x="904920" y="6270068"/>
            <a:ext cx="2698353" cy="215900"/>
          </a:xfrm>
          <a:prstGeom prst="rect">
            <a:avLst/>
          </a:prstGeom>
          <a:noFill/>
          <a:ln w="9525" cap="flat" cmpd="sng" algn="ctr">
            <a:noFill/>
            <a:prstDash val="solid"/>
            <a:round/>
            <a:headEnd type="none" w="med" len="med"/>
            <a:tailEnd type="none" w="med" len="med"/>
          </a:ln>
          <a:effectLst/>
        </p:spPr>
        <p:txBody>
          <a:bodyPr/>
          <a:lstStyle/>
          <a:p>
            <a:pPr>
              <a:defRPr/>
            </a:pPr>
            <a:r>
              <a:rPr lang="en-US" sz="900" dirty="0" smtClean="0">
                <a:solidFill>
                  <a:srgbClr val="8C98F0"/>
                </a:solidFill>
              </a:rPr>
              <a:t>National Institute</a:t>
            </a:r>
            <a:r>
              <a:rPr lang="en-US" sz="900" baseline="0" dirty="0" smtClean="0">
                <a:solidFill>
                  <a:srgbClr val="8C98F0"/>
                </a:solidFill>
              </a:rPr>
              <a:t> of Statistics, Cambodia</a:t>
            </a:r>
            <a:endParaRPr lang="en-US" sz="1050" dirty="0">
              <a:solidFill>
                <a:srgbClr val="8C98F0"/>
              </a:solidFill>
            </a:endParaRPr>
          </a:p>
        </p:txBody>
      </p:sp>
      <p:sp>
        <p:nvSpPr>
          <p:cNvPr id="6" name="Rectangle 5"/>
          <p:cNvSpPr/>
          <p:nvPr userDrawn="1"/>
        </p:nvSpPr>
        <p:spPr bwMode="auto">
          <a:xfrm>
            <a:off x="8429625" y="6286500"/>
            <a:ext cx="500063" cy="428625"/>
          </a:xfrm>
          <a:prstGeom prst="rect">
            <a:avLst/>
          </a:prstGeom>
          <a:solidFill>
            <a:srgbClr val="3333CC"/>
          </a:solidFill>
          <a:ln w="9525" cap="flat" cmpd="sng" algn="ctr">
            <a:noFill/>
            <a:prstDash val="solid"/>
            <a:round/>
            <a:headEnd type="none" w="med" len="med"/>
            <a:tailEnd type="none" w="med" len="med"/>
          </a:ln>
          <a:effectLst/>
        </p:spPr>
        <p:txBody>
          <a:bodyPr/>
          <a:lstStyle/>
          <a:p>
            <a:pPr>
              <a:defRPr/>
            </a:pPr>
            <a:endParaRPr lang="en-US"/>
          </a:p>
        </p:txBody>
      </p:sp>
      <p:sp>
        <p:nvSpPr>
          <p:cNvPr id="7" name="Rectangle 6"/>
          <p:cNvSpPr>
            <a:spLocks noGrp="1" noChangeArrowheads="1"/>
          </p:cNvSpPr>
          <p:nvPr>
            <p:ph type="sldNum" sz="quarter" idx="10"/>
          </p:nvPr>
        </p:nvSpPr>
        <p:spPr>
          <a:xfrm>
            <a:off x="8429625" y="6357938"/>
            <a:ext cx="468313" cy="319087"/>
          </a:xfrm>
          <a:noFill/>
        </p:spPr>
        <p:txBody>
          <a:bodyPr/>
          <a:lstStyle>
            <a:lvl1pPr algn="ctr">
              <a:defRPr/>
            </a:lvl1pPr>
          </a:lstStyle>
          <a:p>
            <a:pPr>
              <a:defRPr/>
            </a:pPr>
            <a:fld id="{6167590A-B8BF-4C17-BD70-1AB257D3747F}" type="slidenum">
              <a:rPr lang="es-ES"/>
              <a:pPr>
                <a:defRPr/>
              </a:pPr>
              <a:t>‹#›</a:t>
            </a:fld>
            <a:endParaRPr lang="es-ES" dirty="0"/>
          </a:p>
        </p:txBody>
      </p:sp>
      <p:pic>
        <p:nvPicPr>
          <p:cNvPr id="8" name="Picture 7" descr="NIS_mop.jpg"/>
          <p:cNvPicPr>
            <a:picLocks noChangeAspect="1"/>
          </p:cNvPicPr>
          <p:nvPr userDrawn="1"/>
        </p:nvPicPr>
        <p:blipFill>
          <a:blip r:embed="rId2" cstate="print">
            <a:lum bright="-10000"/>
          </a:blip>
          <a:stretch>
            <a:fillRect/>
          </a:stretch>
        </p:blipFill>
        <p:spPr>
          <a:xfrm>
            <a:off x="722235" y="6219388"/>
            <a:ext cx="249365" cy="236467"/>
          </a:xfrm>
          <a:prstGeom prst="rect">
            <a:avLst/>
          </a:prstGeom>
          <a:ln>
            <a:solidFill>
              <a:schemeClr val="bg1"/>
            </a:solid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62F3753E-72D0-4693-BA64-2206CB99BBE3}"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2D5B9B-72A3-4195-9D1E-841FE8FBA52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31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s-ES"/>
          </a:p>
        </p:txBody>
      </p:sp>
      <p:sp>
        <p:nvSpPr>
          <p:cNvPr id="131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s-ES"/>
          </a:p>
        </p:txBody>
      </p:sp>
      <p:sp>
        <p:nvSpPr>
          <p:cNvPr id="131078" name="Rectangle 6"/>
          <p:cNvSpPr>
            <a:spLocks noGrp="1" noChangeArrowheads="1"/>
          </p:cNvSpPr>
          <p:nvPr>
            <p:ph type="sldNum" sz="quarter" idx="4"/>
          </p:nvPr>
        </p:nvSpPr>
        <p:spPr bwMode="auto">
          <a:xfrm>
            <a:off x="6796088" y="63579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F39E19-D469-4969-B638-9BBA5E4FBF3A}"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777" r:id="rId1"/>
    <p:sldLayoutId id="2147483776" r:id="rId2"/>
    <p:sldLayoutId id="2147483766" r:id="rId3"/>
    <p:sldLayoutId id="2147483778" r:id="rId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77EB"/>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4294967295"/>
          </p:nvPr>
        </p:nvSpPr>
        <p:spPr>
          <a:xfrm>
            <a:off x="395039" y="502072"/>
            <a:ext cx="8353425" cy="5832648"/>
          </a:xfrm>
          <a:prstGeom prst="rect">
            <a:avLst/>
          </a:prstGeom>
        </p:spPr>
        <p:txBody>
          <a:bodyPr/>
          <a:lstStyle/>
          <a:p>
            <a:pPr marL="0" indent="0" algn="ctr">
              <a:spcBef>
                <a:spcPts val="600"/>
              </a:spcBef>
              <a:buFontTx/>
              <a:buNone/>
              <a:defRPr/>
            </a:pPr>
            <a:endParaRPr lang="en-US" sz="600" b="1" kern="1200" dirty="0" smtClean="0">
              <a:solidFill>
                <a:srgbClr val="FFFF00"/>
              </a:solidFill>
              <a:effectLst>
                <a:outerShdw blurRad="38100" dist="38100" dir="2700000" algn="tl">
                  <a:srgbClr val="000000"/>
                </a:outerShdw>
              </a:effectLst>
              <a:latin typeface="Arial" charset="0"/>
            </a:endParaRPr>
          </a:p>
          <a:p>
            <a:pPr marL="0" indent="0" algn="ctr">
              <a:spcBef>
                <a:spcPts val="600"/>
              </a:spcBef>
              <a:buFontTx/>
              <a:buNone/>
              <a:defRPr/>
            </a:pPr>
            <a:r>
              <a:rPr lang="en-US" sz="2000" b="1" kern="1200" dirty="0" smtClean="0">
                <a:solidFill>
                  <a:srgbClr val="FFFF00"/>
                </a:solidFill>
                <a:effectLst>
                  <a:outerShdw blurRad="38100" dist="38100" dir="2700000" algn="tl">
                    <a:srgbClr val="000000"/>
                  </a:outerShdw>
                </a:effectLst>
                <a:latin typeface="Arial" charset="0"/>
              </a:rPr>
              <a:t>Regional Workshop on Data Dissemination and Communication</a:t>
            </a:r>
            <a:r>
              <a:rPr lang="en-US" sz="1800" b="1" kern="1200" dirty="0" smtClean="0">
                <a:solidFill>
                  <a:srgbClr val="FFFF00"/>
                </a:solidFill>
                <a:effectLst>
                  <a:outerShdw blurRad="38100" dist="38100" dir="2700000" algn="tl">
                    <a:srgbClr val="000000"/>
                  </a:outerShdw>
                </a:effectLst>
                <a:latin typeface="Arial" charset="0"/>
              </a:rPr>
              <a:t> </a:t>
            </a:r>
          </a:p>
          <a:p>
            <a:pPr algn="ctr">
              <a:buFontTx/>
              <a:buNone/>
              <a:defRPr/>
            </a:pPr>
            <a:endParaRPr lang="en-US" sz="500" b="1" kern="1200" dirty="0" smtClean="0">
              <a:solidFill>
                <a:srgbClr val="FFFF00"/>
              </a:solidFill>
              <a:effectLst>
                <a:outerShdw blurRad="38100" dist="38100" dir="2700000" algn="tl">
                  <a:srgbClr val="000000"/>
                </a:outerShdw>
              </a:effectLst>
              <a:latin typeface="Arial" charset="0"/>
            </a:endParaRPr>
          </a:p>
          <a:p>
            <a:pPr algn="ctr">
              <a:buFontTx/>
              <a:buNone/>
              <a:defRPr/>
            </a:pPr>
            <a:r>
              <a:rPr lang="en-US" sz="1200" b="1" kern="1200" dirty="0" smtClean="0">
                <a:solidFill>
                  <a:srgbClr val="FFFF00"/>
                </a:solidFill>
                <a:effectLst>
                  <a:outerShdw blurRad="38100" dist="38100" dir="2700000" algn="tl">
                    <a:srgbClr val="000000"/>
                  </a:outerShdw>
                </a:effectLst>
                <a:latin typeface="Arial" charset="0"/>
              </a:rPr>
              <a:t>Manila, June 20 – 22, 2012</a:t>
            </a:r>
          </a:p>
          <a:p>
            <a:pPr algn="ctr" eaLnBrk="1" hangingPunct="1">
              <a:buFontTx/>
              <a:buNone/>
              <a:defRPr/>
            </a:pPr>
            <a:endParaRPr lang="en-US" sz="6600" dirty="0" smtClean="0">
              <a:solidFill>
                <a:schemeClr val="bg1"/>
              </a:solidFill>
              <a:effectLst>
                <a:outerShdw blurRad="38100" dist="38100" dir="2700000" algn="tl">
                  <a:srgbClr val="000000">
                    <a:alpha val="43137"/>
                  </a:srgbClr>
                </a:outerShdw>
              </a:effectLst>
            </a:endParaRPr>
          </a:p>
          <a:p>
            <a:pPr marL="0" indent="0" algn="ctr" eaLnBrk="1" hangingPunct="1">
              <a:lnSpc>
                <a:spcPct val="130000"/>
              </a:lnSpc>
              <a:spcBef>
                <a:spcPts val="600"/>
              </a:spcBef>
              <a:buFontTx/>
              <a:buNone/>
              <a:defRPr/>
            </a:pPr>
            <a:r>
              <a:rPr lang="en-US" sz="1800" dirty="0" smtClean="0">
                <a:solidFill>
                  <a:schemeClr val="bg1"/>
                </a:solidFill>
                <a:effectLst>
                  <a:outerShdw blurRad="38100" dist="38100" dir="2700000" algn="tl">
                    <a:srgbClr val="000000">
                      <a:alpha val="43137"/>
                    </a:srgbClr>
                  </a:outerShdw>
                </a:effectLst>
              </a:rPr>
              <a:t>NIS in Implementing SDMX-based solutions for data exchange though</a:t>
            </a:r>
          </a:p>
          <a:p>
            <a:pPr marL="0" indent="0" algn="ctr" eaLnBrk="1" hangingPunct="1">
              <a:lnSpc>
                <a:spcPct val="130000"/>
              </a:lnSpc>
              <a:spcBef>
                <a:spcPts val="600"/>
              </a:spcBef>
              <a:buFontTx/>
              <a:buNone/>
              <a:defRPr/>
            </a:pPr>
            <a:endParaRPr lang="en-US" sz="1000" dirty="0" smtClean="0">
              <a:solidFill>
                <a:schemeClr val="bg1"/>
              </a:solidFill>
              <a:effectLst>
                <a:outerShdw blurRad="38100" dist="38100" dir="2700000" algn="tl">
                  <a:srgbClr val="000000">
                    <a:alpha val="43137"/>
                  </a:srgbClr>
                </a:outerShdw>
              </a:effectLst>
            </a:endParaRPr>
          </a:p>
          <a:p>
            <a:pPr algn="ctr" eaLnBrk="1" hangingPunct="1">
              <a:buNone/>
              <a:defRPr/>
            </a:pPr>
            <a:r>
              <a:rPr lang="en-US" sz="1800" b="1" dirty="0" smtClean="0">
                <a:solidFill>
                  <a:schemeClr val="bg1"/>
                </a:solidFill>
                <a:effectLst>
                  <a:outerShdw blurRad="38100" dist="38100" dir="2700000" algn="tl">
                    <a:srgbClr val="000000">
                      <a:alpha val="43137"/>
                    </a:srgbClr>
                  </a:outerShdw>
                </a:effectLst>
              </a:rPr>
              <a:t>UNSD/DFID PROJECT ON IMPROVING THE COLLATION, AVAILABILITY AND DISSEMINATION OF NATIONAL DEVELOPMENT INDICATORS, INCLUDING MDGs</a:t>
            </a:r>
          </a:p>
          <a:p>
            <a:pPr algn="ctr" eaLnBrk="1" hangingPunct="1">
              <a:buFontTx/>
              <a:buNone/>
              <a:defRPr/>
            </a:pPr>
            <a:endParaRPr lang="en-US" i="1" dirty="0" smtClean="0">
              <a:solidFill>
                <a:schemeClr val="bg1"/>
              </a:solidFill>
              <a:effectLst>
                <a:outerShdw blurRad="38100" dist="38100" dir="2700000" algn="tl">
                  <a:srgbClr val="000000">
                    <a:alpha val="43137"/>
                  </a:srgbClr>
                </a:outerShdw>
              </a:effectLst>
            </a:endParaRPr>
          </a:p>
          <a:p>
            <a:pPr algn="ctr" eaLnBrk="1" hangingPunct="1">
              <a:buFontTx/>
              <a:buNone/>
              <a:defRPr/>
            </a:pPr>
            <a:endParaRPr lang="en-US" i="1" dirty="0" smtClean="0">
              <a:solidFill>
                <a:schemeClr val="bg1"/>
              </a:solidFill>
              <a:effectLst>
                <a:outerShdw blurRad="38100" dist="38100" dir="2700000" algn="tl">
                  <a:srgbClr val="000000">
                    <a:alpha val="43137"/>
                  </a:srgbClr>
                </a:outerShdw>
              </a:effectLst>
            </a:endParaRPr>
          </a:p>
          <a:p>
            <a:pPr algn="ctr" eaLnBrk="1" hangingPunct="1">
              <a:buFontTx/>
              <a:buNone/>
              <a:defRPr/>
            </a:pPr>
            <a:r>
              <a:rPr lang="en-US" sz="1200" dirty="0" smtClean="0">
                <a:solidFill>
                  <a:schemeClr val="bg1"/>
                </a:solidFill>
                <a:effectLst>
                  <a:outerShdw blurRad="38100" dist="38100" dir="2700000" algn="tl">
                    <a:srgbClr val="000000">
                      <a:alpha val="43137"/>
                    </a:srgbClr>
                  </a:outerShdw>
                </a:effectLst>
              </a:rPr>
              <a:t>Panhara OUKCHAY</a:t>
            </a:r>
          </a:p>
          <a:p>
            <a:pPr algn="ctr" eaLnBrk="1" hangingPunct="1">
              <a:buFontTx/>
              <a:buNone/>
              <a:defRPr/>
            </a:pPr>
            <a:r>
              <a:rPr lang="en-US" sz="1200" dirty="0" smtClean="0">
                <a:solidFill>
                  <a:schemeClr val="bg1"/>
                </a:solidFill>
                <a:effectLst>
                  <a:outerShdw blurRad="38100" dist="38100" dir="2700000" algn="tl">
                    <a:srgbClr val="000000">
                      <a:alpha val="43137"/>
                    </a:srgbClr>
                  </a:outerShdw>
                </a:effectLst>
              </a:rPr>
              <a:t>National Institute of Statistics</a:t>
            </a:r>
          </a:p>
          <a:p>
            <a:pPr algn="ctr" eaLnBrk="1" hangingPunct="1">
              <a:buFontTx/>
              <a:buNone/>
              <a:defRPr/>
            </a:pPr>
            <a:r>
              <a:rPr lang="en-US" sz="1200" dirty="0" smtClean="0">
                <a:solidFill>
                  <a:schemeClr val="bg1"/>
                </a:solidFill>
                <a:effectLst>
                  <a:outerShdw blurRad="38100" dist="38100" dir="2700000" algn="tl">
                    <a:srgbClr val="000000">
                      <a:alpha val="43137"/>
                    </a:srgbClr>
                  </a:outerShdw>
                </a:effectLst>
              </a:rPr>
              <a:t>Ministry of Planning, Cambodia</a:t>
            </a:r>
            <a:endParaRPr lang="en-US" sz="2000" dirty="0" smtClean="0">
              <a:effectLst>
                <a:outerShdw blurRad="38100" dist="38100" dir="2700000" algn="tl">
                  <a:srgbClr val="000000">
                    <a:alpha val="43137"/>
                  </a:srgbClr>
                </a:outerShdw>
              </a:effectLst>
            </a:endParaRPr>
          </a:p>
          <a:p>
            <a:pPr algn="ctr" eaLnBrk="1" hangingPunct="1">
              <a:buFontTx/>
              <a:buNone/>
              <a:defRPr/>
            </a:pPr>
            <a:endParaRPr lang="es-ES" sz="2800" b="1" dirty="0" smtClean="0">
              <a:solidFill>
                <a:schemeClr val="folHlink"/>
              </a:solidFill>
              <a:effectLst>
                <a:outerShdw blurRad="38100" dist="38100" dir="2700000" algn="tl">
                  <a:srgbClr val="000000"/>
                </a:outerShdw>
              </a:effectLst>
            </a:endParaRPr>
          </a:p>
        </p:txBody>
      </p:sp>
      <p:sp>
        <p:nvSpPr>
          <p:cNvPr id="7" name="Slide Number Placeholder 3"/>
          <p:cNvSpPr txBox="1">
            <a:spLocks/>
          </p:cNvSpPr>
          <p:nvPr/>
        </p:nvSpPr>
        <p:spPr bwMode="auto">
          <a:xfrm>
            <a:off x="8429625" y="6357938"/>
            <a:ext cx="468313" cy="3190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2100B2E-791D-4811-BE8C-F7179678C54C}" type="slidenum">
              <a:rPr kumimoji="0" lang="es-ES" sz="1400" b="0" i="0" u="none" strike="noStrike" kern="1200" cap="none" spc="0" normalizeH="0" baseline="0" noProof="0" smtClean="0">
                <a:ln>
                  <a:noFill/>
                </a:ln>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s-ES" sz="1400" b="0" i="0" u="none" strike="noStrike" kern="1200" cap="none" spc="0" normalizeH="0" baseline="0" noProof="0" dirty="0" smtClean="0">
              <a:ln>
                <a:noFill/>
              </a:ln>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714374" y="542925"/>
            <a:ext cx="8034090" cy="461665"/>
          </a:xfrm>
          <a:prstGeom prst="rect">
            <a:avLst/>
          </a:prstGeom>
          <a:noFill/>
          <a:ln w="9525">
            <a:noFill/>
            <a:miter lim="800000"/>
            <a:headEnd/>
            <a:tailEnd/>
          </a:ln>
          <a:effectLst/>
        </p:spPr>
        <p:txBody>
          <a:bodyPr wrap="square">
            <a:spAutoFit/>
          </a:bodyPr>
          <a:lstStyle/>
          <a:p>
            <a:pPr>
              <a:defRPr/>
            </a:pPr>
            <a:r>
              <a:rPr lang="en-US" b="1" dirty="0" smtClean="0">
                <a:solidFill>
                  <a:srgbClr val="FFFF00"/>
                </a:solidFill>
                <a:effectLst>
                  <a:outerShdw blurRad="38100" dist="38100" dir="2700000" algn="tl">
                    <a:srgbClr val="000000"/>
                  </a:outerShdw>
                </a:effectLst>
              </a:rPr>
              <a:t>II. HOW PROJECT WORKS IN CAMBODIA (cont’)</a:t>
            </a:r>
            <a:endParaRPr lang="en-US" b="1" dirty="0">
              <a:solidFill>
                <a:srgbClr val="FFFF00"/>
              </a:solidFill>
              <a:effectLst>
                <a:outerShdw blurRad="38100" dist="38100" dir="2700000" algn="tl">
                  <a:srgbClr val="000000"/>
                </a:outerShdw>
              </a:effectLst>
            </a:endParaRPr>
          </a:p>
        </p:txBody>
      </p:sp>
      <p:sp>
        <p:nvSpPr>
          <p:cNvPr id="27" name="TextBox 26"/>
          <p:cNvSpPr txBox="1"/>
          <p:nvPr/>
        </p:nvSpPr>
        <p:spPr>
          <a:xfrm>
            <a:off x="717476" y="1484784"/>
            <a:ext cx="7776864" cy="369332"/>
          </a:xfrm>
          <a:prstGeom prst="rect">
            <a:avLst/>
          </a:prstGeom>
          <a:noFill/>
        </p:spPr>
        <p:txBody>
          <a:bodyPr>
            <a:spAutoFit/>
          </a:bodyPr>
          <a:lstStyle/>
          <a:p>
            <a:pPr fontAlgn="auto">
              <a:spcBef>
                <a:spcPts val="0"/>
              </a:spcBef>
              <a:spcAft>
                <a:spcPts val="0"/>
              </a:spcAft>
              <a:defRPr/>
            </a:pPr>
            <a:r>
              <a:rPr lang="en-US" sz="1800" b="1" dirty="0" smtClean="0">
                <a:solidFill>
                  <a:srgbClr val="FFFF00"/>
                </a:solidFill>
                <a:latin typeface="+mn-lt"/>
              </a:rPr>
              <a:t>Data Flow from National Data Registry to </a:t>
            </a:r>
            <a:r>
              <a:rPr lang="en-US" sz="1800" b="1" dirty="0" err="1" smtClean="0">
                <a:solidFill>
                  <a:srgbClr val="FFFF00"/>
                </a:solidFill>
                <a:latin typeface="+mn-lt"/>
              </a:rPr>
              <a:t>UNdata</a:t>
            </a:r>
            <a:r>
              <a:rPr lang="en-US" sz="1800" b="1" dirty="0" smtClean="0">
                <a:solidFill>
                  <a:srgbClr val="FFFF00"/>
                </a:solidFill>
                <a:latin typeface="+mn-lt"/>
              </a:rPr>
              <a:t> </a:t>
            </a:r>
            <a:endParaRPr lang="en-US" sz="1800" b="1" dirty="0">
              <a:solidFill>
                <a:srgbClr val="FFFF00"/>
              </a:solidFill>
              <a:latin typeface="+mn-lt"/>
            </a:endParaRPr>
          </a:p>
        </p:txBody>
      </p:sp>
      <p:sp>
        <p:nvSpPr>
          <p:cNvPr id="58" name="Slide Number Placeholder 5"/>
          <p:cNvSpPr>
            <a:spLocks noGrp="1"/>
          </p:cNvSpPr>
          <p:nvPr>
            <p:ph type="sldNum" sz="quarter" idx="10"/>
          </p:nvPr>
        </p:nvSpPr>
        <p:spPr>
          <a:xfrm>
            <a:off x="8429625" y="6357938"/>
            <a:ext cx="468313" cy="319087"/>
          </a:xfrm>
        </p:spPr>
        <p:txBody>
          <a:bodyPr/>
          <a:lstStyle/>
          <a:p>
            <a:fld id="{969F2E82-8F76-4AEA-9A41-1D9CBFAC4190}" type="slidenum">
              <a:rPr lang="es-ES" smtClean="0"/>
              <a:pPr/>
              <a:t>10</a:t>
            </a:fld>
            <a:endParaRPr lang="es-ES" dirty="0" smtClean="0"/>
          </a:p>
        </p:txBody>
      </p:sp>
      <p:grpSp>
        <p:nvGrpSpPr>
          <p:cNvPr id="21" name="Group 20"/>
          <p:cNvGrpSpPr/>
          <p:nvPr/>
        </p:nvGrpSpPr>
        <p:grpSpPr>
          <a:xfrm>
            <a:off x="1259632" y="1988840"/>
            <a:ext cx="7236296" cy="4225851"/>
            <a:chOff x="0" y="1447800"/>
            <a:chExt cx="9144000" cy="5414963"/>
          </a:xfrm>
        </p:grpSpPr>
        <p:sp>
          <p:nvSpPr>
            <p:cNvPr id="22" name="Rectangle 21"/>
            <p:cNvSpPr/>
            <p:nvPr/>
          </p:nvSpPr>
          <p:spPr>
            <a:xfrm>
              <a:off x="0" y="1447800"/>
              <a:ext cx="5181600" cy="5414963"/>
            </a:xfrm>
            <a:prstGeom prst="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400" dirty="0">
                <a:solidFill>
                  <a:schemeClr val="tx1"/>
                </a:solidFill>
              </a:endParaRPr>
            </a:p>
          </p:txBody>
        </p:sp>
        <p:sp>
          <p:nvSpPr>
            <p:cNvPr id="23" name="Rectangle 22"/>
            <p:cNvSpPr/>
            <p:nvPr/>
          </p:nvSpPr>
          <p:spPr>
            <a:xfrm>
              <a:off x="152400" y="2057400"/>
              <a:ext cx="1600200" cy="16002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400" dirty="0">
                <a:solidFill>
                  <a:schemeClr val="tx1"/>
                </a:solidFill>
              </a:endParaRPr>
            </a:p>
          </p:txBody>
        </p:sp>
        <p:sp>
          <p:nvSpPr>
            <p:cNvPr id="24" name="Rectangle 23"/>
            <p:cNvSpPr/>
            <p:nvPr/>
          </p:nvSpPr>
          <p:spPr>
            <a:xfrm>
              <a:off x="1910821" y="3016396"/>
              <a:ext cx="2209801" cy="2590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400" dirty="0">
                <a:solidFill>
                  <a:schemeClr val="tx1"/>
                </a:solidFill>
              </a:endParaRPr>
            </a:p>
          </p:txBody>
        </p:sp>
        <p:sp>
          <p:nvSpPr>
            <p:cNvPr id="33" name="Cloud 32"/>
            <p:cNvSpPr/>
            <p:nvPr/>
          </p:nvSpPr>
          <p:spPr>
            <a:xfrm>
              <a:off x="1942917" y="3434021"/>
              <a:ext cx="2133600" cy="2057400"/>
            </a:xfrm>
            <a:prstGeom prst="cloud">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1050" dirty="0">
                  <a:solidFill>
                    <a:schemeClr val="tx1"/>
                  </a:solidFill>
                </a:rPr>
                <a:t>National SDMX Registry</a:t>
              </a:r>
            </a:p>
            <a:p>
              <a:pPr algn="ctr" fontAlgn="auto">
                <a:spcBef>
                  <a:spcPts val="0"/>
                </a:spcBef>
                <a:spcAft>
                  <a:spcPts val="0"/>
                </a:spcAft>
                <a:defRPr/>
              </a:pPr>
              <a:endParaRPr lang="en-US" sz="1050" dirty="0">
                <a:solidFill>
                  <a:schemeClr val="tx1"/>
                </a:solidFill>
              </a:endParaRPr>
            </a:p>
          </p:txBody>
        </p:sp>
        <p:sp>
          <p:nvSpPr>
            <p:cNvPr id="34" name="Rectangle 33"/>
            <p:cNvSpPr/>
            <p:nvPr/>
          </p:nvSpPr>
          <p:spPr>
            <a:xfrm>
              <a:off x="5181600" y="1447800"/>
              <a:ext cx="3962400" cy="5410200"/>
            </a:xfrm>
            <a:prstGeom prst="rect">
              <a:avLst/>
            </a:prstGeom>
            <a:noFill/>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sz="1000" dirty="0">
                <a:solidFill>
                  <a:schemeClr val="tx1"/>
                </a:solidFill>
              </a:endParaRPr>
            </a:p>
          </p:txBody>
        </p:sp>
        <p:sp>
          <p:nvSpPr>
            <p:cNvPr id="35" name="Cloud 34"/>
            <p:cNvSpPr/>
            <p:nvPr/>
          </p:nvSpPr>
          <p:spPr>
            <a:xfrm>
              <a:off x="6108549" y="3016396"/>
              <a:ext cx="2626632" cy="2389653"/>
            </a:xfrm>
            <a:prstGeom prst="cloud">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400" dirty="0">
                <a:solidFill>
                  <a:schemeClr val="tx1"/>
                </a:solidFill>
              </a:endParaRPr>
            </a:p>
            <a:p>
              <a:pPr algn="ctr" fontAlgn="auto">
                <a:spcBef>
                  <a:spcPts val="0"/>
                </a:spcBef>
                <a:spcAft>
                  <a:spcPts val="0"/>
                </a:spcAft>
                <a:defRPr/>
              </a:pPr>
              <a:r>
                <a:rPr lang="en-US" sz="1800" dirty="0">
                  <a:solidFill>
                    <a:schemeClr val="tx1"/>
                  </a:solidFill>
                </a:rPr>
                <a:t>data.un.org</a:t>
              </a:r>
            </a:p>
            <a:p>
              <a:pPr algn="ctr" fontAlgn="auto">
                <a:spcBef>
                  <a:spcPts val="0"/>
                </a:spcBef>
                <a:spcAft>
                  <a:spcPts val="0"/>
                </a:spcAft>
                <a:defRPr/>
              </a:pPr>
              <a:endParaRPr lang="en-US" sz="1600" dirty="0">
                <a:solidFill>
                  <a:schemeClr val="tx1"/>
                </a:solidFill>
              </a:endParaRPr>
            </a:p>
          </p:txBody>
        </p:sp>
        <p:sp>
          <p:nvSpPr>
            <p:cNvPr id="36" name="TextBox 86"/>
            <p:cNvSpPr txBox="1">
              <a:spLocks noChangeArrowheads="1"/>
            </p:cNvSpPr>
            <p:nvPr/>
          </p:nvSpPr>
          <p:spPr bwMode="auto">
            <a:xfrm>
              <a:off x="2344258" y="2991095"/>
              <a:ext cx="1295400" cy="394382"/>
            </a:xfrm>
            <a:prstGeom prst="rect">
              <a:avLst/>
            </a:prstGeom>
            <a:noFill/>
            <a:ln w="9525">
              <a:noFill/>
              <a:miter lim="800000"/>
              <a:headEnd/>
              <a:tailEnd/>
            </a:ln>
          </p:spPr>
          <p:txBody>
            <a:bodyPr>
              <a:spAutoFit/>
            </a:bodyPr>
            <a:lstStyle/>
            <a:p>
              <a:pPr algn="ctr"/>
              <a:r>
                <a:rPr lang="en-US" sz="1400" dirty="0">
                  <a:solidFill>
                    <a:schemeClr val="tx1"/>
                  </a:solidFill>
                  <a:latin typeface="Calibri" pitchFamily="34" charset="0"/>
                </a:rPr>
                <a:t>Cambodia</a:t>
              </a:r>
            </a:p>
          </p:txBody>
        </p:sp>
        <p:sp>
          <p:nvSpPr>
            <p:cNvPr id="37" name="TextBox 87"/>
            <p:cNvSpPr txBox="1">
              <a:spLocks noChangeArrowheads="1"/>
            </p:cNvSpPr>
            <p:nvPr/>
          </p:nvSpPr>
          <p:spPr bwMode="auto">
            <a:xfrm>
              <a:off x="374717" y="2068513"/>
              <a:ext cx="1091898" cy="394382"/>
            </a:xfrm>
            <a:prstGeom prst="rect">
              <a:avLst/>
            </a:prstGeom>
            <a:noFill/>
            <a:ln w="9525">
              <a:noFill/>
              <a:miter lim="800000"/>
              <a:headEnd/>
              <a:tailEnd/>
            </a:ln>
          </p:spPr>
          <p:txBody>
            <a:bodyPr wrap="square">
              <a:spAutoFit/>
            </a:bodyPr>
            <a:lstStyle/>
            <a:p>
              <a:pPr algn="ctr"/>
              <a:r>
                <a:rPr lang="en-US" sz="1400" dirty="0" smtClean="0">
                  <a:solidFill>
                    <a:schemeClr val="tx1"/>
                  </a:solidFill>
                  <a:latin typeface="Calibri" pitchFamily="34" charset="0"/>
                </a:rPr>
                <a:t>Burundi</a:t>
              </a:r>
              <a:endParaRPr lang="en-US" sz="1400" dirty="0">
                <a:solidFill>
                  <a:schemeClr val="tx1"/>
                </a:solidFill>
                <a:latin typeface="Calibri" pitchFamily="34" charset="0"/>
              </a:endParaRPr>
            </a:p>
          </p:txBody>
        </p:sp>
        <p:sp>
          <p:nvSpPr>
            <p:cNvPr id="38" name="TextBox 97"/>
            <p:cNvSpPr txBox="1">
              <a:spLocks noChangeArrowheads="1"/>
            </p:cNvSpPr>
            <p:nvPr/>
          </p:nvSpPr>
          <p:spPr bwMode="auto">
            <a:xfrm>
              <a:off x="6477000" y="1447800"/>
              <a:ext cx="1447800" cy="473258"/>
            </a:xfrm>
            <a:prstGeom prst="rect">
              <a:avLst/>
            </a:prstGeom>
            <a:noFill/>
            <a:ln w="9525">
              <a:noFill/>
              <a:miter lim="800000"/>
              <a:headEnd/>
              <a:tailEnd/>
            </a:ln>
          </p:spPr>
          <p:txBody>
            <a:bodyPr>
              <a:spAutoFit/>
            </a:bodyPr>
            <a:lstStyle/>
            <a:p>
              <a:pPr algn="ctr"/>
              <a:r>
                <a:rPr lang="en-US" sz="1800" b="1" dirty="0" err="1" smtClean="0">
                  <a:latin typeface="Calibri" pitchFamily="34" charset="0"/>
                </a:rPr>
                <a:t>UNdata</a:t>
              </a:r>
              <a:endParaRPr lang="en-US" sz="1800" b="1" dirty="0">
                <a:latin typeface="Calibri" pitchFamily="34" charset="0"/>
              </a:endParaRPr>
            </a:p>
          </p:txBody>
        </p:sp>
        <p:sp>
          <p:nvSpPr>
            <p:cNvPr id="39" name="Rectangle 38"/>
            <p:cNvSpPr/>
            <p:nvPr/>
          </p:nvSpPr>
          <p:spPr>
            <a:xfrm>
              <a:off x="152400" y="4876800"/>
              <a:ext cx="1600200" cy="1600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1400" dirty="0">
                <a:solidFill>
                  <a:schemeClr val="tx1"/>
                </a:solidFill>
              </a:endParaRPr>
            </a:p>
          </p:txBody>
        </p:sp>
        <p:sp>
          <p:nvSpPr>
            <p:cNvPr id="40" name="TextBox 40"/>
            <p:cNvSpPr txBox="1">
              <a:spLocks noChangeArrowheads="1"/>
            </p:cNvSpPr>
            <p:nvPr/>
          </p:nvSpPr>
          <p:spPr bwMode="auto">
            <a:xfrm>
              <a:off x="457200" y="4887914"/>
              <a:ext cx="1066801" cy="394382"/>
            </a:xfrm>
            <a:prstGeom prst="rect">
              <a:avLst/>
            </a:prstGeom>
            <a:noFill/>
            <a:ln w="9525">
              <a:noFill/>
              <a:miter lim="800000"/>
              <a:headEnd/>
              <a:tailEnd/>
            </a:ln>
          </p:spPr>
          <p:txBody>
            <a:bodyPr>
              <a:spAutoFit/>
            </a:bodyPr>
            <a:lstStyle/>
            <a:p>
              <a:r>
                <a:rPr lang="en-US" sz="1400" dirty="0" smtClean="0">
                  <a:solidFill>
                    <a:schemeClr val="tx1"/>
                  </a:solidFill>
                  <a:latin typeface="Calibri" pitchFamily="34" charset="0"/>
                </a:rPr>
                <a:t>Rwanda</a:t>
              </a:r>
              <a:endParaRPr lang="en-US" sz="1400" dirty="0">
                <a:solidFill>
                  <a:schemeClr val="tx1"/>
                </a:solidFill>
                <a:latin typeface="Calibri" pitchFamily="34" charset="0"/>
              </a:endParaRPr>
            </a:p>
          </p:txBody>
        </p:sp>
        <p:sp>
          <p:nvSpPr>
            <p:cNvPr id="41" name="TextBox 31"/>
            <p:cNvSpPr txBox="1">
              <a:spLocks noChangeArrowheads="1"/>
            </p:cNvSpPr>
            <p:nvPr/>
          </p:nvSpPr>
          <p:spPr bwMode="auto">
            <a:xfrm>
              <a:off x="450043" y="1447800"/>
              <a:ext cx="4281514" cy="473258"/>
            </a:xfrm>
            <a:prstGeom prst="rect">
              <a:avLst/>
            </a:prstGeom>
            <a:noFill/>
            <a:ln w="9525">
              <a:noFill/>
              <a:miter lim="800000"/>
              <a:headEnd/>
              <a:tailEnd/>
            </a:ln>
          </p:spPr>
          <p:txBody>
            <a:bodyPr wrap="square">
              <a:spAutoFit/>
            </a:bodyPr>
            <a:lstStyle/>
            <a:p>
              <a:pPr algn="ctr"/>
              <a:r>
                <a:rPr lang="en-US" sz="1800" b="1" dirty="0">
                  <a:latin typeface="Calibri" pitchFamily="34" charset="0"/>
                </a:rPr>
                <a:t>National </a:t>
              </a:r>
              <a:r>
                <a:rPr lang="en-US" sz="1800" b="1" dirty="0" smtClean="0">
                  <a:latin typeface="Calibri" pitchFamily="34" charset="0"/>
                </a:rPr>
                <a:t> Data Registries</a:t>
              </a:r>
              <a:endParaRPr lang="en-US" sz="1800" b="1" dirty="0">
                <a:latin typeface="Calibri" pitchFamily="34" charset="0"/>
              </a:endParaRPr>
            </a:p>
          </p:txBody>
        </p:sp>
        <p:sp>
          <p:nvSpPr>
            <p:cNvPr id="42" name="Cloud 41"/>
            <p:cNvSpPr/>
            <p:nvPr/>
          </p:nvSpPr>
          <p:spPr>
            <a:xfrm>
              <a:off x="228600" y="2433935"/>
              <a:ext cx="1447800" cy="1143000"/>
            </a:xfrm>
            <a:prstGeom prst="cloud">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050" dirty="0">
                <a:solidFill>
                  <a:schemeClr val="tx1"/>
                </a:solidFill>
              </a:endParaRPr>
            </a:p>
            <a:p>
              <a:pPr algn="ctr" fontAlgn="auto">
                <a:spcBef>
                  <a:spcPts val="0"/>
                </a:spcBef>
                <a:spcAft>
                  <a:spcPts val="0"/>
                </a:spcAft>
                <a:defRPr/>
              </a:pPr>
              <a:r>
                <a:rPr lang="en-US" sz="1050" dirty="0">
                  <a:solidFill>
                    <a:schemeClr val="tx1"/>
                  </a:solidFill>
                </a:rPr>
                <a:t>National SDMX Registry</a:t>
              </a:r>
            </a:p>
            <a:p>
              <a:pPr algn="ctr" fontAlgn="auto">
                <a:spcBef>
                  <a:spcPts val="0"/>
                </a:spcBef>
                <a:spcAft>
                  <a:spcPts val="0"/>
                </a:spcAft>
                <a:defRPr/>
              </a:pPr>
              <a:endParaRPr lang="en-US" sz="1050" dirty="0">
                <a:solidFill>
                  <a:schemeClr val="tx1"/>
                </a:solidFill>
              </a:endParaRPr>
            </a:p>
          </p:txBody>
        </p:sp>
        <p:sp>
          <p:nvSpPr>
            <p:cNvPr id="43" name="Cloud 42"/>
            <p:cNvSpPr/>
            <p:nvPr/>
          </p:nvSpPr>
          <p:spPr>
            <a:xfrm>
              <a:off x="228600" y="5253335"/>
              <a:ext cx="1447800" cy="1143000"/>
            </a:xfrm>
            <a:prstGeom prst="cloud">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050" dirty="0">
                <a:solidFill>
                  <a:schemeClr val="tx1"/>
                </a:solidFill>
              </a:endParaRPr>
            </a:p>
            <a:p>
              <a:pPr algn="ctr" fontAlgn="auto">
                <a:spcBef>
                  <a:spcPts val="0"/>
                </a:spcBef>
                <a:spcAft>
                  <a:spcPts val="0"/>
                </a:spcAft>
                <a:defRPr/>
              </a:pPr>
              <a:r>
                <a:rPr lang="en-US" sz="1050" dirty="0">
                  <a:solidFill>
                    <a:schemeClr val="tx1"/>
                  </a:solidFill>
                </a:rPr>
                <a:t>National SDMX Registry</a:t>
              </a:r>
            </a:p>
            <a:p>
              <a:pPr algn="ctr" fontAlgn="auto">
                <a:spcBef>
                  <a:spcPts val="0"/>
                </a:spcBef>
                <a:spcAft>
                  <a:spcPts val="0"/>
                </a:spcAft>
                <a:defRPr/>
              </a:pPr>
              <a:endParaRPr lang="en-US" sz="1050" dirty="0">
                <a:solidFill>
                  <a:schemeClr val="tx1"/>
                </a:solidFill>
              </a:endParaRPr>
            </a:p>
          </p:txBody>
        </p:sp>
        <p:graphicFrame>
          <p:nvGraphicFramePr>
            <p:cNvPr id="44" name="Diagram 43"/>
            <p:cNvGraphicFramePr/>
            <p:nvPr/>
          </p:nvGraphicFramePr>
          <p:xfrm>
            <a:off x="4276599" y="2831855"/>
            <a:ext cx="15240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 name="Right Arrow 44"/>
            <p:cNvSpPr/>
            <p:nvPr/>
          </p:nvSpPr>
          <p:spPr>
            <a:xfrm>
              <a:off x="4405236" y="4111721"/>
              <a:ext cx="1600200" cy="3810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endParaRPr>
            </a:p>
          </p:txBody>
        </p:sp>
        <p:sp>
          <p:nvSpPr>
            <p:cNvPr id="46" name="Flowchart: Multidocument 45"/>
            <p:cNvSpPr/>
            <p:nvPr/>
          </p:nvSpPr>
          <p:spPr>
            <a:xfrm>
              <a:off x="2365778" y="4637354"/>
              <a:ext cx="1066801" cy="6858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a:solidFill>
                    <a:schemeClr val="tx1"/>
                  </a:solidFill>
                </a:rPr>
                <a:t>SDMX-ML </a:t>
              </a:r>
            </a:p>
          </p:txBody>
        </p:sp>
        <p:sp>
          <p:nvSpPr>
            <p:cNvPr id="47" name="Flowchart: Multidocument 46"/>
            <p:cNvSpPr/>
            <p:nvPr/>
          </p:nvSpPr>
          <p:spPr>
            <a:xfrm>
              <a:off x="3002718" y="3477747"/>
              <a:ext cx="712232" cy="5334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a:solidFill>
                    <a:schemeClr val="tx1"/>
                  </a:solidFill>
                </a:rPr>
                <a:t>DSD</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714374" y="542925"/>
            <a:ext cx="8034090" cy="461665"/>
          </a:xfrm>
          <a:prstGeom prst="rect">
            <a:avLst/>
          </a:prstGeom>
          <a:noFill/>
          <a:ln w="9525">
            <a:noFill/>
            <a:miter lim="800000"/>
            <a:headEnd/>
            <a:tailEnd/>
          </a:ln>
          <a:effectLst/>
        </p:spPr>
        <p:txBody>
          <a:bodyPr wrap="square">
            <a:spAutoFit/>
          </a:bodyPr>
          <a:lstStyle/>
          <a:p>
            <a:pPr>
              <a:defRPr/>
            </a:pPr>
            <a:r>
              <a:rPr lang="en-US" b="1" dirty="0" smtClean="0">
                <a:solidFill>
                  <a:srgbClr val="FFFF00"/>
                </a:solidFill>
                <a:effectLst>
                  <a:outerShdw blurRad="38100" dist="38100" dir="2700000" algn="tl">
                    <a:srgbClr val="000000"/>
                  </a:outerShdw>
                </a:effectLst>
              </a:rPr>
              <a:t>II. HOW PROJECT WORKS IN CAMBODIA (cont’)</a:t>
            </a:r>
            <a:endParaRPr lang="en-US" b="1" dirty="0">
              <a:solidFill>
                <a:srgbClr val="FFFF00"/>
              </a:solidFill>
              <a:effectLst>
                <a:outerShdw blurRad="38100" dist="38100" dir="2700000" algn="tl">
                  <a:srgbClr val="000000"/>
                </a:outerShdw>
              </a:effectLst>
            </a:endParaRPr>
          </a:p>
        </p:txBody>
      </p:sp>
      <p:sp>
        <p:nvSpPr>
          <p:cNvPr id="58" name="Slide Number Placeholder 5"/>
          <p:cNvSpPr>
            <a:spLocks noGrp="1"/>
          </p:cNvSpPr>
          <p:nvPr>
            <p:ph type="sldNum" sz="quarter" idx="10"/>
          </p:nvPr>
        </p:nvSpPr>
        <p:spPr>
          <a:xfrm>
            <a:off x="8429625" y="6357938"/>
            <a:ext cx="468313" cy="319087"/>
          </a:xfrm>
        </p:spPr>
        <p:txBody>
          <a:bodyPr/>
          <a:lstStyle/>
          <a:p>
            <a:fld id="{969F2E82-8F76-4AEA-9A41-1D9CBFAC4190}" type="slidenum">
              <a:rPr lang="es-ES" smtClean="0"/>
              <a:pPr/>
              <a:t>11</a:t>
            </a:fld>
            <a:endParaRPr lang="es-ES" dirty="0" smtClean="0"/>
          </a:p>
        </p:txBody>
      </p:sp>
      <p:grpSp>
        <p:nvGrpSpPr>
          <p:cNvPr id="25" name="Group 24"/>
          <p:cNvGrpSpPr/>
          <p:nvPr/>
        </p:nvGrpSpPr>
        <p:grpSpPr>
          <a:xfrm>
            <a:off x="708968" y="1916832"/>
            <a:ext cx="4151064" cy="4163764"/>
            <a:chOff x="-4763" y="0"/>
            <a:chExt cx="9180513" cy="7599363"/>
          </a:xfrm>
        </p:grpSpPr>
        <p:pic>
          <p:nvPicPr>
            <p:cNvPr id="26" name="Picture 2" descr="di data hub About_2.jpg"/>
            <p:cNvPicPr>
              <a:picLocks noChangeAspect="1"/>
            </p:cNvPicPr>
            <p:nvPr/>
          </p:nvPicPr>
          <p:blipFill>
            <a:blip r:embed="rId3" cstate="print"/>
            <a:srcRect b="37630"/>
            <a:stretch>
              <a:fillRect/>
            </a:stretch>
          </p:blipFill>
          <p:spPr bwMode="auto">
            <a:xfrm>
              <a:off x="-4763" y="0"/>
              <a:ext cx="9175751" cy="6448425"/>
            </a:xfrm>
            <a:prstGeom prst="rect">
              <a:avLst/>
            </a:prstGeom>
            <a:noFill/>
            <a:ln w="9525">
              <a:solidFill>
                <a:schemeClr val="tx1"/>
              </a:solidFill>
              <a:miter lim="800000"/>
              <a:headEnd/>
              <a:tailEnd/>
            </a:ln>
          </p:spPr>
        </p:pic>
        <p:pic>
          <p:nvPicPr>
            <p:cNvPr id="28" name="Picture 3" descr="di data hub About_2.jpg"/>
            <p:cNvPicPr>
              <a:picLocks noChangeAspect="1"/>
            </p:cNvPicPr>
            <p:nvPr/>
          </p:nvPicPr>
          <p:blipFill>
            <a:blip r:embed="rId3" cstate="print"/>
            <a:srcRect t="26686" b="14552"/>
            <a:stretch>
              <a:fillRect/>
            </a:stretch>
          </p:blipFill>
          <p:spPr bwMode="auto">
            <a:xfrm>
              <a:off x="0" y="1524000"/>
              <a:ext cx="9175750" cy="6075363"/>
            </a:xfrm>
            <a:prstGeom prst="rect">
              <a:avLst/>
            </a:prstGeom>
            <a:noFill/>
            <a:ln w="9525">
              <a:solidFill>
                <a:schemeClr val="tx1"/>
              </a:solidFill>
              <a:miter lim="800000"/>
              <a:headEnd/>
              <a:tailEnd/>
            </a:ln>
          </p:spPr>
        </p:pic>
      </p:grpSp>
      <p:pic>
        <p:nvPicPr>
          <p:cNvPr id="29" name="Picture 1"/>
          <p:cNvPicPr>
            <a:picLocks noChangeAspect="1"/>
          </p:cNvPicPr>
          <p:nvPr/>
        </p:nvPicPr>
        <p:blipFill>
          <a:blip r:embed="rId4" cstate="print"/>
          <a:srcRect/>
          <a:stretch>
            <a:fillRect/>
          </a:stretch>
        </p:blipFill>
        <p:spPr bwMode="auto">
          <a:xfrm>
            <a:off x="4860032" y="1916832"/>
            <a:ext cx="4283968" cy="4163764"/>
          </a:xfrm>
          <a:prstGeom prst="rect">
            <a:avLst/>
          </a:prstGeom>
          <a:noFill/>
          <a:ln w="9525">
            <a:solidFill>
              <a:schemeClr val="tx1"/>
            </a:solidFill>
            <a:miter lim="800000"/>
            <a:headEnd/>
            <a:tailEnd/>
          </a:ln>
        </p:spPr>
      </p:pic>
      <p:sp>
        <p:nvSpPr>
          <p:cNvPr id="8" name="TextBox 7"/>
          <p:cNvSpPr txBox="1"/>
          <p:nvPr/>
        </p:nvSpPr>
        <p:spPr>
          <a:xfrm>
            <a:off x="717476" y="1412776"/>
            <a:ext cx="7776864" cy="369332"/>
          </a:xfrm>
          <a:prstGeom prst="rect">
            <a:avLst/>
          </a:prstGeom>
          <a:noFill/>
        </p:spPr>
        <p:txBody>
          <a:bodyPr>
            <a:spAutoFit/>
          </a:bodyPr>
          <a:lstStyle/>
          <a:p>
            <a:pPr fontAlgn="auto">
              <a:spcBef>
                <a:spcPts val="0"/>
              </a:spcBef>
              <a:spcAft>
                <a:spcPts val="0"/>
              </a:spcAft>
              <a:defRPr/>
            </a:pPr>
            <a:r>
              <a:rPr lang="en-US" sz="1800" b="1" dirty="0" err="1" smtClean="0">
                <a:solidFill>
                  <a:srgbClr val="FFFF00"/>
                </a:solidFill>
                <a:latin typeface="+mn-lt"/>
              </a:rPr>
              <a:t>di</a:t>
            </a:r>
            <a:r>
              <a:rPr lang="en-US" sz="1800" b="1" dirty="0" smtClean="0">
                <a:solidFill>
                  <a:srgbClr val="FFFF00"/>
                </a:solidFill>
                <a:latin typeface="+mn-lt"/>
              </a:rPr>
              <a:t> </a:t>
            </a:r>
            <a:r>
              <a:rPr lang="en-US" sz="1800" b="1" dirty="0" err="1" smtClean="0">
                <a:solidFill>
                  <a:srgbClr val="FFFF00"/>
                </a:solidFill>
                <a:latin typeface="+mn-lt"/>
              </a:rPr>
              <a:t>Datahub</a:t>
            </a:r>
            <a:endParaRPr lang="en-US" sz="1800" b="1" dirty="0">
              <a:solidFill>
                <a:srgbClr val="FFFF00"/>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5716481" y="3683988"/>
            <a:ext cx="257445" cy="2527924"/>
          </a:xfrm>
          <a:prstGeom prst="rect">
            <a:avLst/>
          </a:prstGeom>
          <a:solidFill>
            <a:srgbClr val="4F81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sz="1400" b="1" dirty="0"/>
              <a:t>di Datahub Organizer</a:t>
            </a:r>
          </a:p>
        </p:txBody>
      </p:sp>
      <p:sp>
        <p:nvSpPr>
          <p:cNvPr id="205826" name="Rectangle 2"/>
          <p:cNvSpPr>
            <a:spLocks noChangeArrowheads="1"/>
          </p:cNvSpPr>
          <p:nvPr/>
        </p:nvSpPr>
        <p:spPr bwMode="auto">
          <a:xfrm>
            <a:off x="714374" y="542925"/>
            <a:ext cx="8034090" cy="461665"/>
          </a:xfrm>
          <a:prstGeom prst="rect">
            <a:avLst/>
          </a:prstGeom>
          <a:noFill/>
          <a:ln w="9525">
            <a:noFill/>
            <a:miter lim="800000"/>
            <a:headEnd/>
            <a:tailEnd/>
          </a:ln>
          <a:effectLst/>
        </p:spPr>
        <p:txBody>
          <a:bodyPr wrap="square">
            <a:spAutoFit/>
          </a:bodyPr>
          <a:lstStyle/>
          <a:p>
            <a:pPr>
              <a:defRPr/>
            </a:pPr>
            <a:r>
              <a:rPr lang="en-US" b="1" dirty="0" smtClean="0">
                <a:solidFill>
                  <a:srgbClr val="FFFF00"/>
                </a:solidFill>
                <a:effectLst>
                  <a:outerShdw blurRad="38100" dist="38100" dir="2700000" algn="tl">
                    <a:srgbClr val="000000"/>
                  </a:outerShdw>
                </a:effectLst>
              </a:rPr>
              <a:t>II. HOW PROJECT WORKS IN CAMBODIA (cont’)</a:t>
            </a:r>
            <a:endParaRPr lang="en-US" b="1" dirty="0">
              <a:solidFill>
                <a:srgbClr val="FFFF00"/>
              </a:solidFill>
              <a:effectLst>
                <a:outerShdw blurRad="38100" dist="38100" dir="2700000" algn="tl">
                  <a:srgbClr val="000000"/>
                </a:outerShdw>
              </a:effectLst>
            </a:endParaRPr>
          </a:p>
        </p:txBody>
      </p:sp>
      <p:sp>
        <p:nvSpPr>
          <p:cNvPr id="27" name="TextBox 26"/>
          <p:cNvSpPr txBox="1"/>
          <p:nvPr/>
        </p:nvSpPr>
        <p:spPr>
          <a:xfrm>
            <a:off x="717476" y="1484784"/>
            <a:ext cx="7776864" cy="369332"/>
          </a:xfrm>
          <a:prstGeom prst="rect">
            <a:avLst/>
          </a:prstGeom>
          <a:noFill/>
        </p:spPr>
        <p:txBody>
          <a:bodyPr>
            <a:spAutoFit/>
          </a:bodyPr>
          <a:lstStyle/>
          <a:p>
            <a:pPr fontAlgn="auto">
              <a:spcBef>
                <a:spcPts val="0"/>
              </a:spcBef>
              <a:spcAft>
                <a:spcPts val="0"/>
              </a:spcAft>
              <a:defRPr/>
            </a:pPr>
            <a:r>
              <a:rPr lang="en-US" sz="1800" b="1" dirty="0" err="1" smtClean="0">
                <a:solidFill>
                  <a:srgbClr val="FFFF00"/>
                </a:solidFill>
                <a:latin typeface="+mn-lt"/>
              </a:rPr>
              <a:t>di</a:t>
            </a:r>
            <a:r>
              <a:rPr lang="en-US" sz="1800" b="1" dirty="0" smtClean="0">
                <a:solidFill>
                  <a:srgbClr val="FFFF00"/>
                </a:solidFill>
                <a:latin typeface="+mn-lt"/>
              </a:rPr>
              <a:t> </a:t>
            </a:r>
            <a:r>
              <a:rPr lang="en-US" sz="1800" b="1" dirty="0" err="1" smtClean="0">
                <a:solidFill>
                  <a:srgbClr val="FFFF00"/>
                </a:solidFill>
                <a:latin typeface="+mn-lt"/>
              </a:rPr>
              <a:t>Datahub</a:t>
            </a:r>
            <a:r>
              <a:rPr lang="en-US" sz="1800" b="1" dirty="0" smtClean="0">
                <a:solidFill>
                  <a:srgbClr val="FFFF00"/>
                </a:solidFill>
                <a:latin typeface="+mn-lt"/>
              </a:rPr>
              <a:t> Organizer - NSO </a:t>
            </a:r>
            <a:endParaRPr lang="en-US" sz="1800" b="1" dirty="0">
              <a:solidFill>
                <a:srgbClr val="FFFF00"/>
              </a:solidFill>
              <a:latin typeface="+mn-lt"/>
            </a:endParaRPr>
          </a:p>
        </p:txBody>
      </p:sp>
      <p:sp>
        <p:nvSpPr>
          <p:cNvPr id="58" name="Slide Number Placeholder 5"/>
          <p:cNvSpPr>
            <a:spLocks noGrp="1"/>
          </p:cNvSpPr>
          <p:nvPr>
            <p:ph type="sldNum" sz="quarter" idx="10"/>
          </p:nvPr>
        </p:nvSpPr>
        <p:spPr>
          <a:xfrm>
            <a:off x="8429625" y="6345238"/>
            <a:ext cx="468313" cy="319087"/>
          </a:xfrm>
        </p:spPr>
        <p:txBody>
          <a:bodyPr/>
          <a:lstStyle/>
          <a:p>
            <a:fld id="{969F2E82-8F76-4AEA-9A41-1D9CBFAC4190}" type="slidenum">
              <a:rPr lang="es-ES" smtClean="0"/>
              <a:pPr/>
              <a:t>12</a:t>
            </a:fld>
            <a:endParaRPr lang="es-ES" dirty="0" smtClean="0"/>
          </a:p>
        </p:txBody>
      </p:sp>
      <p:sp>
        <p:nvSpPr>
          <p:cNvPr id="29" name="Rectangle 28"/>
          <p:cNvSpPr/>
          <p:nvPr/>
        </p:nvSpPr>
        <p:spPr>
          <a:xfrm>
            <a:off x="5973926" y="2050598"/>
            <a:ext cx="2630522" cy="41740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p>
        </p:txBody>
      </p:sp>
      <p:sp>
        <p:nvSpPr>
          <p:cNvPr id="30" name="TextBox 54"/>
          <p:cNvSpPr txBox="1">
            <a:spLocks noChangeArrowheads="1"/>
          </p:cNvSpPr>
          <p:nvPr/>
        </p:nvSpPr>
        <p:spPr bwMode="auto">
          <a:xfrm>
            <a:off x="6279800" y="2118755"/>
            <a:ext cx="2018773" cy="359298"/>
          </a:xfrm>
          <a:prstGeom prst="rect">
            <a:avLst/>
          </a:prstGeom>
          <a:noFill/>
          <a:ln w="9525">
            <a:noFill/>
            <a:miter lim="800000"/>
            <a:headEnd/>
            <a:tailEnd/>
          </a:ln>
        </p:spPr>
        <p:txBody>
          <a:bodyPr>
            <a:spAutoFit/>
          </a:bodyPr>
          <a:lstStyle/>
          <a:p>
            <a:pPr algn="ctr"/>
            <a:r>
              <a:rPr lang="en-US" sz="1800" b="1" dirty="0">
                <a:solidFill>
                  <a:schemeClr val="bg1"/>
                </a:solidFill>
                <a:latin typeface="Calibri" pitchFamily="34" charset="0"/>
              </a:rPr>
              <a:t>NIS</a:t>
            </a:r>
          </a:p>
        </p:txBody>
      </p:sp>
      <p:sp>
        <p:nvSpPr>
          <p:cNvPr id="55" name="Rectangle 54"/>
          <p:cNvSpPr/>
          <p:nvPr/>
        </p:nvSpPr>
        <p:spPr>
          <a:xfrm>
            <a:off x="5973926" y="3683988"/>
            <a:ext cx="2630522" cy="940623"/>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marL="342900" indent="-342900" fontAlgn="auto">
              <a:spcBef>
                <a:spcPts val="0"/>
              </a:spcBef>
              <a:spcAft>
                <a:spcPts val="0"/>
              </a:spcAft>
              <a:defRPr/>
            </a:pPr>
            <a:r>
              <a:rPr lang="en-US" sz="1200" b="1" dirty="0">
                <a:solidFill>
                  <a:srgbClr val="002060"/>
                </a:solidFill>
              </a:rPr>
              <a:t>2. Registry Manager</a:t>
            </a:r>
          </a:p>
          <a:p>
            <a:pPr fontAlgn="auto">
              <a:spcBef>
                <a:spcPts val="0"/>
              </a:spcBef>
              <a:spcAft>
                <a:spcPts val="0"/>
              </a:spcAft>
              <a:defRPr/>
            </a:pPr>
            <a:r>
              <a:rPr lang="en-US" sz="1050" dirty="0">
                <a:solidFill>
                  <a:srgbClr val="002060"/>
                </a:solidFill>
              </a:rPr>
              <a:t>Automatically publish selected development indicators in SDMX-ML files  from the repository via the registry</a:t>
            </a:r>
          </a:p>
        </p:txBody>
      </p:sp>
      <p:sp>
        <p:nvSpPr>
          <p:cNvPr id="56" name="Rectangle 55"/>
          <p:cNvSpPr/>
          <p:nvPr/>
        </p:nvSpPr>
        <p:spPr>
          <a:xfrm>
            <a:off x="5973926" y="4683400"/>
            <a:ext cx="2630522" cy="764256"/>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marL="342900" indent="-342900" fontAlgn="auto">
              <a:spcBef>
                <a:spcPts val="0"/>
              </a:spcBef>
              <a:spcAft>
                <a:spcPts val="0"/>
              </a:spcAft>
              <a:defRPr/>
            </a:pPr>
            <a:r>
              <a:rPr lang="en-US" sz="1200" b="1" dirty="0">
                <a:solidFill>
                  <a:srgbClr val="002060"/>
                </a:solidFill>
              </a:rPr>
              <a:t>3. Upload Data</a:t>
            </a:r>
          </a:p>
          <a:p>
            <a:pPr fontAlgn="auto">
              <a:spcBef>
                <a:spcPts val="0"/>
              </a:spcBef>
              <a:spcAft>
                <a:spcPts val="0"/>
              </a:spcAft>
              <a:defRPr/>
            </a:pPr>
            <a:r>
              <a:rPr lang="en-US" sz="1050" dirty="0">
                <a:solidFill>
                  <a:srgbClr val="002060"/>
                </a:solidFill>
              </a:rPr>
              <a:t>Upload data to the repository data repository</a:t>
            </a:r>
          </a:p>
        </p:txBody>
      </p:sp>
      <p:sp>
        <p:nvSpPr>
          <p:cNvPr id="59" name="Rectangle 58"/>
          <p:cNvSpPr/>
          <p:nvPr/>
        </p:nvSpPr>
        <p:spPr>
          <a:xfrm>
            <a:off x="5973926" y="5506445"/>
            <a:ext cx="2630522" cy="705467"/>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marL="342900" indent="-342900" fontAlgn="auto">
              <a:spcBef>
                <a:spcPts val="0"/>
              </a:spcBef>
              <a:spcAft>
                <a:spcPts val="0"/>
              </a:spcAft>
              <a:defRPr/>
            </a:pPr>
            <a:r>
              <a:rPr lang="en-US" sz="1200" b="1" dirty="0">
                <a:solidFill>
                  <a:srgbClr val="002060"/>
                </a:solidFill>
              </a:rPr>
              <a:t>4. Download Data</a:t>
            </a:r>
          </a:p>
          <a:p>
            <a:pPr fontAlgn="auto">
              <a:spcBef>
                <a:spcPts val="0"/>
              </a:spcBef>
              <a:spcAft>
                <a:spcPts val="0"/>
              </a:spcAft>
              <a:defRPr/>
            </a:pPr>
            <a:r>
              <a:rPr lang="en-US" sz="1050" dirty="0">
                <a:solidFill>
                  <a:srgbClr val="002060"/>
                </a:solidFill>
              </a:rPr>
              <a:t>Download data from national </a:t>
            </a:r>
            <a:r>
              <a:rPr lang="en-US" sz="1050" dirty="0" smtClean="0">
                <a:solidFill>
                  <a:srgbClr val="002060"/>
                </a:solidFill>
              </a:rPr>
              <a:t>data repository</a:t>
            </a:r>
            <a:endParaRPr lang="en-US" sz="1050" dirty="0">
              <a:solidFill>
                <a:srgbClr val="002060"/>
              </a:solidFill>
            </a:endParaRPr>
          </a:p>
        </p:txBody>
      </p:sp>
      <p:sp>
        <p:nvSpPr>
          <p:cNvPr id="60" name="Rectangle 59"/>
          <p:cNvSpPr/>
          <p:nvPr/>
        </p:nvSpPr>
        <p:spPr>
          <a:xfrm>
            <a:off x="5961226" y="2508209"/>
            <a:ext cx="2630522" cy="1116990"/>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marL="342900" indent="-342900" fontAlgn="auto">
              <a:spcBef>
                <a:spcPts val="0"/>
              </a:spcBef>
              <a:spcAft>
                <a:spcPts val="0"/>
              </a:spcAft>
              <a:defRPr/>
            </a:pPr>
            <a:r>
              <a:rPr lang="en-US" sz="1200" b="1" dirty="0">
                <a:solidFill>
                  <a:srgbClr val="002060"/>
                </a:solidFill>
              </a:rPr>
              <a:t>1. DevInfo DA</a:t>
            </a:r>
          </a:p>
          <a:p>
            <a:pPr marL="165100" indent="-165100" fontAlgn="auto">
              <a:spcBef>
                <a:spcPts val="0"/>
              </a:spcBef>
              <a:spcAft>
                <a:spcPts val="0"/>
              </a:spcAft>
              <a:buFont typeface="Arial" pitchFamily="34" charset="0"/>
              <a:buChar char="•"/>
              <a:tabLst>
                <a:tab pos="165100" algn="l"/>
              </a:tabLst>
              <a:defRPr/>
            </a:pPr>
            <a:r>
              <a:rPr lang="en-US" sz="1050" dirty="0">
                <a:solidFill>
                  <a:srgbClr val="002060"/>
                </a:solidFill>
              </a:rPr>
              <a:t>Add, edit, delete, print national development indicators and metadata, including MDGs</a:t>
            </a:r>
          </a:p>
          <a:p>
            <a:pPr marL="165100" lvl="1" indent="-165100" fontAlgn="auto">
              <a:spcBef>
                <a:spcPts val="0"/>
              </a:spcBef>
              <a:spcAft>
                <a:spcPts val="0"/>
              </a:spcAft>
              <a:buFont typeface="Arial" pitchFamily="34" charset="0"/>
              <a:buChar char="•"/>
              <a:tabLst>
                <a:tab pos="165100" algn="l"/>
              </a:tabLst>
              <a:defRPr/>
            </a:pPr>
            <a:r>
              <a:rPr lang="en-US" sz="1050" dirty="0">
                <a:solidFill>
                  <a:srgbClr val="002060"/>
                </a:solidFill>
              </a:rPr>
              <a:t>Import global development indicators, when needed</a:t>
            </a:r>
          </a:p>
        </p:txBody>
      </p:sp>
      <p:sp>
        <p:nvSpPr>
          <p:cNvPr id="61" name="Rectangle 60"/>
          <p:cNvSpPr/>
          <p:nvPr/>
        </p:nvSpPr>
        <p:spPr>
          <a:xfrm>
            <a:off x="5716481" y="2050598"/>
            <a:ext cx="257445" cy="1587301"/>
          </a:xfrm>
          <a:prstGeom prst="rect">
            <a:avLst/>
          </a:prstGeom>
          <a:solidFill>
            <a:srgbClr val="4F81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sz="1600" b="1" dirty="0" smtClean="0"/>
              <a:t>   </a:t>
            </a:r>
            <a:r>
              <a:rPr lang="en-US" sz="1400" b="1" dirty="0" smtClean="0"/>
              <a:t>DA</a:t>
            </a:r>
            <a:endParaRPr lang="en-US" sz="1600" b="1" dirty="0"/>
          </a:p>
        </p:txBody>
      </p:sp>
      <p:sp>
        <p:nvSpPr>
          <p:cNvPr id="44" name="Rectangle 43"/>
          <p:cNvSpPr/>
          <p:nvPr/>
        </p:nvSpPr>
        <p:spPr>
          <a:xfrm>
            <a:off x="1238072" y="2039640"/>
            <a:ext cx="1781694" cy="4174014"/>
          </a:xfrm>
          <a:prstGeom prst="rect">
            <a:avLst/>
          </a:prstGeom>
          <a:solidFill>
            <a:srgbClr val="4F81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p>
        </p:txBody>
      </p:sp>
      <p:sp>
        <p:nvSpPr>
          <p:cNvPr id="45" name="Rectangle 44"/>
          <p:cNvSpPr/>
          <p:nvPr/>
        </p:nvSpPr>
        <p:spPr>
          <a:xfrm>
            <a:off x="3014647" y="2042090"/>
            <a:ext cx="2696861" cy="4174014"/>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p>
        </p:txBody>
      </p:sp>
      <p:sp>
        <p:nvSpPr>
          <p:cNvPr id="46" name="TextBox 55"/>
          <p:cNvSpPr txBox="1">
            <a:spLocks noChangeArrowheads="1"/>
          </p:cNvSpPr>
          <p:nvPr/>
        </p:nvSpPr>
        <p:spPr bwMode="auto">
          <a:xfrm>
            <a:off x="3106440" y="2060848"/>
            <a:ext cx="2507428" cy="584775"/>
          </a:xfrm>
          <a:prstGeom prst="rect">
            <a:avLst/>
          </a:prstGeom>
          <a:noFill/>
          <a:ln w="9525">
            <a:noFill/>
            <a:miter lim="800000"/>
            <a:headEnd/>
            <a:tailEnd/>
          </a:ln>
        </p:spPr>
        <p:txBody>
          <a:bodyPr>
            <a:spAutoFit/>
          </a:bodyPr>
          <a:lstStyle/>
          <a:p>
            <a:pPr algn="ctr"/>
            <a:r>
              <a:rPr lang="en-US" sz="1600" b="1" dirty="0">
                <a:solidFill>
                  <a:schemeClr val="bg1"/>
                </a:solidFill>
                <a:latin typeface="Calibri" pitchFamily="34" charset="0"/>
              </a:rPr>
              <a:t>National  Institute of Statistics (NIS)</a:t>
            </a:r>
            <a:endParaRPr lang="en-US" sz="1400" b="1" dirty="0">
              <a:solidFill>
                <a:schemeClr val="bg1"/>
              </a:solidFill>
              <a:latin typeface="Calibri" pitchFamily="34" charset="0"/>
            </a:endParaRPr>
          </a:p>
        </p:txBody>
      </p:sp>
      <p:sp>
        <p:nvSpPr>
          <p:cNvPr id="47" name="TextBox 56"/>
          <p:cNvSpPr txBox="1">
            <a:spLocks noChangeArrowheads="1"/>
          </p:cNvSpPr>
          <p:nvPr/>
        </p:nvSpPr>
        <p:spPr bwMode="auto">
          <a:xfrm>
            <a:off x="1234232" y="2216007"/>
            <a:ext cx="1871292" cy="369332"/>
          </a:xfrm>
          <a:prstGeom prst="rect">
            <a:avLst/>
          </a:prstGeom>
          <a:noFill/>
          <a:ln w="9525">
            <a:noFill/>
            <a:miter lim="800000"/>
            <a:headEnd/>
            <a:tailEnd/>
          </a:ln>
        </p:spPr>
        <p:txBody>
          <a:bodyPr>
            <a:spAutoFit/>
          </a:bodyPr>
          <a:lstStyle/>
          <a:p>
            <a:pPr algn="ctr"/>
            <a:r>
              <a:rPr lang="en-US" sz="1800" b="1" dirty="0">
                <a:solidFill>
                  <a:schemeClr val="bg1"/>
                </a:solidFill>
                <a:latin typeface="Calibri" pitchFamily="34" charset="0"/>
              </a:rPr>
              <a:t>Global</a:t>
            </a:r>
          </a:p>
        </p:txBody>
      </p:sp>
      <p:sp>
        <p:nvSpPr>
          <p:cNvPr id="62" name="Flowchart: Magnetic Disk 61"/>
          <p:cNvSpPr/>
          <p:nvPr/>
        </p:nvSpPr>
        <p:spPr>
          <a:xfrm>
            <a:off x="3131840" y="2708920"/>
            <a:ext cx="2396072" cy="999412"/>
          </a:xfrm>
          <a:prstGeom prst="flowChartMagneticDisk">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sz="400" dirty="0"/>
          </a:p>
          <a:p>
            <a:pPr algn="ctr" fontAlgn="auto">
              <a:spcBef>
                <a:spcPts val="0"/>
              </a:spcBef>
              <a:spcAft>
                <a:spcPts val="0"/>
              </a:spcAft>
              <a:defRPr/>
            </a:pPr>
            <a:r>
              <a:rPr lang="en-US" sz="1400" dirty="0"/>
              <a:t>National  </a:t>
            </a:r>
          </a:p>
          <a:p>
            <a:pPr algn="ctr" fontAlgn="auto">
              <a:spcBef>
                <a:spcPts val="0"/>
              </a:spcBef>
              <a:spcAft>
                <a:spcPts val="0"/>
              </a:spcAft>
              <a:defRPr/>
            </a:pPr>
            <a:r>
              <a:rPr lang="en-US" sz="1400" dirty="0"/>
              <a:t>Data Repository</a:t>
            </a:r>
          </a:p>
          <a:p>
            <a:pPr algn="ctr" fontAlgn="auto">
              <a:spcBef>
                <a:spcPts val="0"/>
              </a:spcBef>
              <a:spcAft>
                <a:spcPts val="0"/>
              </a:spcAft>
              <a:defRPr/>
            </a:pPr>
            <a:r>
              <a:rPr lang="en-US" sz="900" dirty="0" smtClean="0"/>
              <a:t>(</a:t>
            </a:r>
            <a:r>
              <a:rPr lang="en-US" sz="900" dirty="0" err="1" smtClean="0"/>
              <a:t>CamInfo</a:t>
            </a:r>
            <a:r>
              <a:rPr lang="en-US" sz="900" dirty="0" smtClean="0"/>
              <a:t>)</a:t>
            </a:r>
            <a:endParaRPr lang="en-US" sz="900" dirty="0"/>
          </a:p>
        </p:txBody>
      </p:sp>
      <p:sp>
        <p:nvSpPr>
          <p:cNvPr id="63" name="Flowchart: Magnetic Disk 62"/>
          <p:cNvSpPr/>
          <p:nvPr/>
        </p:nvSpPr>
        <p:spPr>
          <a:xfrm>
            <a:off x="1355553" y="4284058"/>
            <a:ext cx="1560263" cy="1881246"/>
          </a:xfrm>
          <a:prstGeom prst="flowChartMagneticDisk">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b="1" dirty="0" err="1" smtClean="0">
                <a:solidFill>
                  <a:schemeClr val="tx1">
                    <a:lumMod val="50000"/>
                    <a:lumOff val="50000"/>
                  </a:schemeClr>
                </a:solidFill>
              </a:rPr>
              <a:t>UNdata</a:t>
            </a:r>
            <a:endParaRPr lang="en-US" sz="1400" b="1" dirty="0">
              <a:solidFill>
                <a:schemeClr val="tx1">
                  <a:lumMod val="50000"/>
                  <a:lumOff val="50000"/>
                </a:schemeClr>
              </a:solidFill>
            </a:endParaRPr>
          </a:p>
          <a:p>
            <a:pPr algn="ctr" fontAlgn="auto">
              <a:spcBef>
                <a:spcPts val="0"/>
              </a:spcBef>
              <a:spcAft>
                <a:spcPts val="0"/>
              </a:spcAft>
              <a:defRPr/>
            </a:pPr>
            <a:r>
              <a:rPr lang="en-US" sz="1400" dirty="0"/>
              <a:t>National Development </a:t>
            </a:r>
            <a:r>
              <a:rPr lang="en-US" sz="1600" dirty="0"/>
              <a:t>Indicators</a:t>
            </a:r>
            <a:endParaRPr lang="en-US" sz="1400" dirty="0"/>
          </a:p>
        </p:txBody>
      </p:sp>
      <p:sp>
        <p:nvSpPr>
          <p:cNvPr id="64" name="Rounded Rectangle 63"/>
          <p:cNvSpPr/>
          <p:nvPr/>
        </p:nvSpPr>
        <p:spPr>
          <a:xfrm>
            <a:off x="3263784" y="4149080"/>
            <a:ext cx="2172312" cy="705467"/>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dirty="0"/>
              <a:t>National Development Indicator Registry</a:t>
            </a:r>
          </a:p>
          <a:p>
            <a:pPr algn="ctr" fontAlgn="auto">
              <a:spcBef>
                <a:spcPts val="0"/>
              </a:spcBef>
              <a:spcAft>
                <a:spcPts val="0"/>
              </a:spcAft>
              <a:defRPr/>
            </a:pPr>
            <a:r>
              <a:rPr lang="en-US" sz="900" dirty="0">
                <a:solidFill>
                  <a:schemeClr val="tx1">
                    <a:lumMod val="65000"/>
                    <a:lumOff val="35000"/>
                  </a:schemeClr>
                </a:solidFill>
              </a:rPr>
              <a:t>(</a:t>
            </a:r>
            <a:r>
              <a:rPr lang="en-US" sz="900" dirty="0" err="1">
                <a:solidFill>
                  <a:schemeClr val="tx1">
                    <a:lumMod val="65000"/>
                    <a:lumOff val="35000"/>
                  </a:schemeClr>
                </a:solidFill>
              </a:rPr>
              <a:t>MDGs</a:t>
            </a:r>
            <a:r>
              <a:rPr lang="en-US" sz="900" dirty="0">
                <a:solidFill>
                  <a:schemeClr val="tx1">
                    <a:lumMod val="65000"/>
                    <a:lumOff val="35000"/>
                  </a:schemeClr>
                </a:solidFill>
              </a:rPr>
              <a:t> + NSDP Indicators)</a:t>
            </a:r>
            <a:endParaRPr lang="en-US" sz="1400" dirty="0">
              <a:solidFill>
                <a:schemeClr val="tx1">
                  <a:lumMod val="65000"/>
                  <a:lumOff val="35000"/>
                </a:schemeClr>
              </a:solidFill>
            </a:endParaRPr>
          </a:p>
        </p:txBody>
      </p:sp>
      <p:cxnSp>
        <p:nvCxnSpPr>
          <p:cNvPr id="65" name="Curved Connector 42"/>
          <p:cNvCxnSpPr/>
          <p:nvPr/>
        </p:nvCxnSpPr>
        <p:spPr>
          <a:xfrm rot="10800000" flipV="1">
            <a:off x="2699792" y="4869160"/>
            <a:ext cx="1630090" cy="720080"/>
          </a:xfrm>
          <a:prstGeom prst="curvedConnector3">
            <a:avLst>
              <a:gd name="adj1" fmla="val 11045"/>
            </a:avLst>
          </a:prstGeom>
          <a:ln w="38100">
            <a:solidFill>
              <a:schemeClr val="bg1">
                <a:lumMod val="8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62" idx="3"/>
          </p:cNvCxnSpPr>
          <p:nvPr/>
        </p:nvCxnSpPr>
        <p:spPr>
          <a:xfrm rot="16200000" flipH="1">
            <a:off x="4122552" y="3915656"/>
            <a:ext cx="440748" cy="26100"/>
          </a:xfrm>
          <a:prstGeom prst="curvedConnector3">
            <a:avLst>
              <a:gd name="adj1" fmla="val 50000"/>
            </a:avLst>
          </a:prstGeom>
          <a:ln w="381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Flowchart: Multidocument 66"/>
          <p:cNvSpPr/>
          <p:nvPr/>
        </p:nvSpPr>
        <p:spPr>
          <a:xfrm>
            <a:off x="3419872" y="5131465"/>
            <a:ext cx="1440160" cy="673799"/>
          </a:xfrm>
          <a:prstGeom prst="flowChartMultidocumen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SDMX-ML files</a:t>
            </a:r>
          </a:p>
          <a:p>
            <a:pPr algn="ctr" fontAlgn="auto">
              <a:spcBef>
                <a:spcPts val="0"/>
              </a:spcBef>
              <a:spcAft>
                <a:spcPts val="0"/>
              </a:spcAft>
              <a:defRPr/>
            </a:pPr>
            <a:r>
              <a:rPr lang="en-US" sz="800" dirty="0" smtClean="0">
                <a:solidFill>
                  <a:schemeClr val="tx1">
                    <a:lumMod val="65000"/>
                    <a:lumOff val="35000"/>
                  </a:schemeClr>
                </a:solidFill>
              </a:rPr>
              <a:t>(selected development </a:t>
            </a:r>
            <a:r>
              <a:rPr lang="en-US" sz="800" dirty="0">
                <a:solidFill>
                  <a:schemeClr val="tx1">
                    <a:lumMod val="65000"/>
                    <a:lumOff val="35000"/>
                  </a:schemeClr>
                </a:solidFill>
              </a:rPr>
              <a:t>Indicators)</a:t>
            </a:r>
            <a:endParaRPr lang="en-IN" sz="1200" dirty="0">
              <a:solidFill>
                <a:schemeClr val="tx1">
                  <a:lumMod val="65000"/>
                  <a:lumOff val="35000"/>
                </a:schemeClr>
              </a:solidFill>
            </a:endParaRPr>
          </a:p>
        </p:txBody>
      </p:sp>
      <p:sp>
        <p:nvSpPr>
          <p:cNvPr id="68" name="TextBox 67"/>
          <p:cNvSpPr txBox="1"/>
          <p:nvPr/>
        </p:nvSpPr>
        <p:spPr>
          <a:xfrm>
            <a:off x="3923928" y="3789040"/>
            <a:ext cx="864096" cy="276999"/>
          </a:xfrm>
          <a:prstGeom prst="rect">
            <a:avLst/>
          </a:prstGeom>
          <a:noFill/>
        </p:spPr>
        <p:txBody>
          <a:bodyPr wrap="square" rtlCol="0">
            <a:spAutoFit/>
          </a:bodyPr>
          <a:lstStyle/>
          <a:p>
            <a:r>
              <a:rPr lang="en-US" sz="1200" b="1" dirty="0" smtClean="0">
                <a:solidFill>
                  <a:schemeClr val="tx1"/>
                </a:solidFill>
              </a:rPr>
              <a:t>Publish</a:t>
            </a:r>
            <a:endParaRPr lang="en-US" sz="1200" b="1" dirty="0">
              <a:solidFill>
                <a:schemeClr val="tx1"/>
              </a:solidFill>
            </a:endParaRPr>
          </a:p>
        </p:txBody>
      </p:sp>
      <p:sp>
        <p:nvSpPr>
          <p:cNvPr id="36" name="TextBox 35"/>
          <p:cNvSpPr txBox="1"/>
          <p:nvPr/>
        </p:nvSpPr>
        <p:spPr>
          <a:xfrm>
            <a:off x="3563888" y="4869160"/>
            <a:ext cx="1728192" cy="246221"/>
          </a:xfrm>
          <a:prstGeom prst="rect">
            <a:avLst/>
          </a:prstGeom>
          <a:noFill/>
        </p:spPr>
        <p:txBody>
          <a:bodyPr wrap="square" rtlCol="0">
            <a:spAutoFit/>
          </a:bodyPr>
          <a:lstStyle/>
          <a:p>
            <a:r>
              <a:rPr lang="en-US" sz="1000" b="1" dirty="0" smtClean="0">
                <a:solidFill>
                  <a:schemeClr val="tx1"/>
                </a:solidFill>
              </a:rPr>
              <a:t>Transfer to </a:t>
            </a:r>
            <a:r>
              <a:rPr lang="en-US" sz="1000" b="1" dirty="0" err="1" smtClean="0">
                <a:solidFill>
                  <a:schemeClr val="tx1"/>
                </a:solidFill>
              </a:rPr>
              <a:t>UNdata</a:t>
            </a:r>
            <a:endParaRPr lang="en-US" sz="105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714374" y="542925"/>
            <a:ext cx="8034090" cy="461665"/>
          </a:xfrm>
          <a:prstGeom prst="rect">
            <a:avLst/>
          </a:prstGeom>
          <a:noFill/>
          <a:ln w="9525">
            <a:noFill/>
            <a:miter lim="800000"/>
            <a:headEnd/>
            <a:tailEnd/>
          </a:ln>
          <a:effectLst/>
        </p:spPr>
        <p:txBody>
          <a:bodyPr wrap="square">
            <a:spAutoFit/>
          </a:bodyPr>
          <a:lstStyle/>
          <a:p>
            <a:pPr>
              <a:defRPr/>
            </a:pPr>
            <a:r>
              <a:rPr lang="en-US" b="1" dirty="0" smtClean="0">
                <a:solidFill>
                  <a:srgbClr val="FFFF00"/>
                </a:solidFill>
                <a:effectLst>
                  <a:outerShdw blurRad="38100" dist="38100" dir="2700000" algn="tl">
                    <a:srgbClr val="000000"/>
                  </a:outerShdw>
                </a:effectLst>
              </a:rPr>
              <a:t>II. HOW PROJECT WORKS IN CAMBODIA (cont’)</a:t>
            </a:r>
            <a:endParaRPr lang="en-US" b="1" dirty="0">
              <a:solidFill>
                <a:srgbClr val="FFFF00"/>
              </a:solidFill>
              <a:effectLst>
                <a:outerShdw blurRad="38100" dist="38100" dir="2700000" algn="tl">
                  <a:srgbClr val="000000"/>
                </a:outerShdw>
              </a:effectLst>
            </a:endParaRPr>
          </a:p>
        </p:txBody>
      </p:sp>
      <p:sp>
        <p:nvSpPr>
          <p:cNvPr id="27" name="TextBox 26"/>
          <p:cNvSpPr txBox="1"/>
          <p:nvPr/>
        </p:nvSpPr>
        <p:spPr>
          <a:xfrm>
            <a:off x="717476" y="1484784"/>
            <a:ext cx="7776864" cy="369332"/>
          </a:xfrm>
          <a:prstGeom prst="rect">
            <a:avLst/>
          </a:prstGeom>
          <a:noFill/>
        </p:spPr>
        <p:txBody>
          <a:bodyPr>
            <a:spAutoFit/>
          </a:bodyPr>
          <a:lstStyle/>
          <a:p>
            <a:pPr fontAlgn="auto">
              <a:spcBef>
                <a:spcPts val="0"/>
              </a:spcBef>
              <a:spcAft>
                <a:spcPts val="0"/>
              </a:spcAft>
              <a:defRPr/>
            </a:pPr>
            <a:r>
              <a:rPr lang="en-US" sz="1800" b="1" dirty="0" err="1" smtClean="0">
                <a:solidFill>
                  <a:srgbClr val="FFFF00"/>
                </a:solidFill>
                <a:latin typeface="+mn-lt"/>
              </a:rPr>
              <a:t>di</a:t>
            </a:r>
            <a:r>
              <a:rPr lang="en-US" sz="1800" b="1" dirty="0" smtClean="0">
                <a:solidFill>
                  <a:srgbClr val="FFFF00"/>
                </a:solidFill>
                <a:latin typeface="+mn-lt"/>
              </a:rPr>
              <a:t> </a:t>
            </a:r>
            <a:r>
              <a:rPr lang="en-US" sz="1800" b="1" dirty="0" err="1" smtClean="0">
                <a:solidFill>
                  <a:srgbClr val="FFFF00"/>
                </a:solidFill>
                <a:latin typeface="+mn-lt"/>
              </a:rPr>
              <a:t>Datahub</a:t>
            </a:r>
            <a:r>
              <a:rPr lang="en-US" sz="1800" b="1" dirty="0" smtClean="0">
                <a:solidFill>
                  <a:srgbClr val="FFFF00"/>
                </a:solidFill>
                <a:latin typeface="+mn-lt"/>
              </a:rPr>
              <a:t> Organizer - Line Ministries </a:t>
            </a:r>
            <a:endParaRPr lang="en-US" sz="1800" b="1" dirty="0">
              <a:solidFill>
                <a:srgbClr val="FFFF00"/>
              </a:solidFill>
              <a:latin typeface="+mn-lt"/>
            </a:endParaRPr>
          </a:p>
        </p:txBody>
      </p:sp>
      <p:sp>
        <p:nvSpPr>
          <p:cNvPr id="58" name="Slide Number Placeholder 5"/>
          <p:cNvSpPr>
            <a:spLocks noGrp="1"/>
          </p:cNvSpPr>
          <p:nvPr>
            <p:ph type="sldNum" sz="quarter" idx="10"/>
          </p:nvPr>
        </p:nvSpPr>
        <p:spPr>
          <a:xfrm>
            <a:off x="8429625" y="6357938"/>
            <a:ext cx="468313" cy="319087"/>
          </a:xfrm>
        </p:spPr>
        <p:txBody>
          <a:bodyPr/>
          <a:lstStyle/>
          <a:p>
            <a:fld id="{969F2E82-8F76-4AEA-9A41-1D9CBFAC4190}" type="slidenum">
              <a:rPr lang="es-ES" smtClean="0"/>
              <a:pPr/>
              <a:t>13</a:t>
            </a:fld>
            <a:endParaRPr lang="es-ES" dirty="0" smtClean="0"/>
          </a:p>
        </p:txBody>
      </p:sp>
      <p:sp>
        <p:nvSpPr>
          <p:cNvPr id="35" name="Rectangle 34"/>
          <p:cNvSpPr/>
          <p:nvPr/>
        </p:nvSpPr>
        <p:spPr>
          <a:xfrm>
            <a:off x="5968777" y="2042089"/>
            <a:ext cx="2641822" cy="41740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p>
        </p:txBody>
      </p:sp>
      <p:sp>
        <p:nvSpPr>
          <p:cNvPr id="36" name="TextBox 54"/>
          <p:cNvSpPr txBox="1">
            <a:spLocks noChangeArrowheads="1"/>
          </p:cNvSpPr>
          <p:nvPr/>
        </p:nvSpPr>
        <p:spPr bwMode="auto">
          <a:xfrm>
            <a:off x="6275966" y="2132856"/>
            <a:ext cx="2027445" cy="369332"/>
          </a:xfrm>
          <a:prstGeom prst="rect">
            <a:avLst/>
          </a:prstGeom>
          <a:noFill/>
          <a:ln w="9525">
            <a:noFill/>
            <a:miter lim="800000"/>
            <a:headEnd/>
            <a:tailEnd/>
          </a:ln>
        </p:spPr>
        <p:txBody>
          <a:bodyPr>
            <a:spAutoFit/>
          </a:bodyPr>
          <a:lstStyle/>
          <a:p>
            <a:pPr algn="ctr"/>
            <a:r>
              <a:rPr lang="en-US" sz="1800" b="1" dirty="0">
                <a:solidFill>
                  <a:schemeClr val="bg1"/>
                </a:solidFill>
                <a:latin typeface="Calibri" pitchFamily="34" charset="0"/>
              </a:rPr>
              <a:t>Line Ministries</a:t>
            </a:r>
          </a:p>
        </p:txBody>
      </p:sp>
      <p:sp>
        <p:nvSpPr>
          <p:cNvPr id="47" name="Rectangle 46"/>
          <p:cNvSpPr/>
          <p:nvPr/>
        </p:nvSpPr>
        <p:spPr>
          <a:xfrm>
            <a:off x="5968778" y="3933056"/>
            <a:ext cx="2641822" cy="940623"/>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marL="342900" indent="-342900" fontAlgn="auto">
              <a:spcBef>
                <a:spcPts val="0"/>
              </a:spcBef>
              <a:spcAft>
                <a:spcPts val="0"/>
              </a:spcAft>
              <a:defRPr/>
            </a:pPr>
            <a:r>
              <a:rPr lang="en-US" sz="1200" b="1" dirty="0">
                <a:solidFill>
                  <a:srgbClr val="002060"/>
                </a:solidFill>
              </a:rPr>
              <a:t>2. Download Data</a:t>
            </a:r>
          </a:p>
          <a:p>
            <a:pPr fontAlgn="auto">
              <a:spcBef>
                <a:spcPts val="0"/>
              </a:spcBef>
              <a:spcAft>
                <a:spcPts val="0"/>
              </a:spcAft>
              <a:defRPr/>
            </a:pPr>
            <a:r>
              <a:rPr lang="en-US" sz="1000" dirty="0">
                <a:solidFill>
                  <a:srgbClr val="002060"/>
                </a:solidFill>
              </a:rPr>
              <a:t>Download data from national data </a:t>
            </a:r>
            <a:r>
              <a:rPr lang="en-US" sz="1000" dirty="0" smtClean="0">
                <a:solidFill>
                  <a:srgbClr val="002060"/>
                </a:solidFill>
              </a:rPr>
              <a:t>repository</a:t>
            </a:r>
            <a:endParaRPr lang="en-US" sz="1000" dirty="0">
              <a:solidFill>
                <a:srgbClr val="002060"/>
              </a:solidFill>
            </a:endParaRPr>
          </a:p>
        </p:txBody>
      </p:sp>
      <p:sp>
        <p:nvSpPr>
          <p:cNvPr id="62" name="Rectangle 61"/>
          <p:cNvSpPr/>
          <p:nvPr/>
        </p:nvSpPr>
        <p:spPr>
          <a:xfrm>
            <a:off x="5712787" y="2042090"/>
            <a:ext cx="255991" cy="4174014"/>
          </a:xfrm>
          <a:prstGeom prst="rect">
            <a:avLst/>
          </a:prstGeom>
          <a:solidFill>
            <a:srgbClr val="4F81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sz="1200" b="1" dirty="0"/>
              <a:t>di Datahub Organizer</a:t>
            </a:r>
          </a:p>
        </p:txBody>
      </p:sp>
      <p:sp>
        <p:nvSpPr>
          <p:cNvPr id="63" name="Rectangle 62"/>
          <p:cNvSpPr/>
          <p:nvPr/>
        </p:nvSpPr>
        <p:spPr>
          <a:xfrm>
            <a:off x="5968778" y="2780928"/>
            <a:ext cx="2641822" cy="940623"/>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marL="342900" indent="-342900" fontAlgn="auto">
              <a:spcBef>
                <a:spcPts val="0"/>
              </a:spcBef>
              <a:spcAft>
                <a:spcPts val="0"/>
              </a:spcAft>
              <a:defRPr/>
            </a:pPr>
            <a:r>
              <a:rPr lang="en-US" sz="1200" b="1" dirty="0" smtClean="0">
                <a:solidFill>
                  <a:srgbClr val="002060"/>
                </a:solidFill>
              </a:rPr>
              <a:t>1. </a:t>
            </a:r>
            <a:r>
              <a:rPr lang="en-US" sz="1200" b="1" dirty="0">
                <a:solidFill>
                  <a:srgbClr val="002060"/>
                </a:solidFill>
              </a:rPr>
              <a:t>Send Data to </a:t>
            </a:r>
            <a:r>
              <a:rPr lang="en-US" sz="1200" b="1" dirty="0" smtClean="0">
                <a:solidFill>
                  <a:srgbClr val="002060"/>
                </a:solidFill>
              </a:rPr>
              <a:t>NIS</a:t>
            </a:r>
            <a:endParaRPr lang="en-US" sz="1200" b="1" dirty="0">
              <a:solidFill>
                <a:srgbClr val="002060"/>
              </a:solidFill>
            </a:endParaRPr>
          </a:p>
          <a:p>
            <a:pPr fontAlgn="auto">
              <a:spcBef>
                <a:spcPts val="0"/>
              </a:spcBef>
              <a:spcAft>
                <a:spcPts val="0"/>
              </a:spcAft>
              <a:defRPr/>
            </a:pPr>
            <a:r>
              <a:rPr lang="en-US" sz="1000" dirty="0" smtClean="0">
                <a:solidFill>
                  <a:srgbClr val="002060"/>
                </a:solidFill>
              </a:rPr>
              <a:t>Send data to NIS server via FTP folder  then NIS and notify NIS for new updated of data</a:t>
            </a:r>
            <a:endParaRPr lang="en-US" sz="1000" dirty="0">
              <a:solidFill>
                <a:srgbClr val="002060"/>
              </a:solidFill>
            </a:endParaRPr>
          </a:p>
        </p:txBody>
      </p:sp>
      <p:sp>
        <p:nvSpPr>
          <p:cNvPr id="21" name="Rectangle 20"/>
          <p:cNvSpPr/>
          <p:nvPr/>
        </p:nvSpPr>
        <p:spPr>
          <a:xfrm>
            <a:off x="1238072" y="2039640"/>
            <a:ext cx="1781694" cy="4174014"/>
          </a:xfrm>
          <a:prstGeom prst="rect">
            <a:avLst/>
          </a:prstGeom>
          <a:solidFill>
            <a:srgbClr val="4F81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p>
        </p:txBody>
      </p:sp>
      <p:sp>
        <p:nvSpPr>
          <p:cNvPr id="22" name="Rectangle 21"/>
          <p:cNvSpPr/>
          <p:nvPr/>
        </p:nvSpPr>
        <p:spPr>
          <a:xfrm>
            <a:off x="3014647" y="2042090"/>
            <a:ext cx="2696861" cy="4174014"/>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p>
        </p:txBody>
      </p:sp>
      <p:sp>
        <p:nvSpPr>
          <p:cNvPr id="23" name="TextBox 55"/>
          <p:cNvSpPr txBox="1">
            <a:spLocks noChangeArrowheads="1"/>
          </p:cNvSpPr>
          <p:nvPr/>
        </p:nvSpPr>
        <p:spPr bwMode="auto">
          <a:xfrm>
            <a:off x="3106440" y="2060848"/>
            <a:ext cx="2507428" cy="584775"/>
          </a:xfrm>
          <a:prstGeom prst="rect">
            <a:avLst/>
          </a:prstGeom>
          <a:noFill/>
          <a:ln w="9525">
            <a:noFill/>
            <a:miter lim="800000"/>
            <a:headEnd/>
            <a:tailEnd/>
          </a:ln>
        </p:spPr>
        <p:txBody>
          <a:bodyPr>
            <a:spAutoFit/>
          </a:bodyPr>
          <a:lstStyle/>
          <a:p>
            <a:pPr algn="ctr"/>
            <a:r>
              <a:rPr lang="en-US" sz="1600" b="1" dirty="0">
                <a:solidFill>
                  <a:schemeClr val="bg1"/>
                </a:solidFill>
                <a:latin typeface="Calibri" pitchFamily="34" charset="0"/>
              </a:rPr>
              <a:t>National  Institute of Statistics (NIS)</a:t>
            </a:r>
            <a:endParaRPr lang="en-US" sz="1400" b="1" dirty="0">
              <a:solidFill>
                <a:schemeClr val="bg1"/>
              </a:solidFill>
              <a:latin typeface="Calibri" pitchFamily="34" charset="0"/>
            </a:endParaRPr>
          </a:p>
        </p:txBody>
      </p:sp>
      <p:sp>
        <p:nvSpPr>
          <p:cNvPr id="24" name="TextBox 56"/>
          <p:cNvSpPr txBox="1">
            <a:spLocks noChangeArrowheads="1"/>
          </p:cNvSpPr>
          <p:nvPr/>
        </p:nvSpPr>
        <p:spPr bwMode="auto">
          <a:xfrm>
            <a:off x="1234232" y="2216007"/>
            <a:ext cx="1871292" cy="369332"/>
          </a:xfrm>
          <a:prstGeom prst="rect">
            <a:avLst/>
          </a:prstGeom>
          <a:noFill/>
          <a:ln w="9525">
            <a:noFill/>
            <a:miter lim="800000"/>
            <a:headEnd/>
            <a:tailEnd/>
          </a:ln>
        </p:spPr>
        <p:txBody>
          <a:bodyPr>
            <a:spAutoFit/>
          </a:bodyPr>
          <a:lstStyle/>
          <a:p>
            <a:pPr algn="ctr"/>
            <a:r>
              <a:rPr lang="en-US" sz="1800" b="1" dirty="0">
                <a:solidFill>
                  <a:schemeClr val="bg1"/>
                </a:solidFill>
                <a:latin typeface="Calibri" pitchFamily="34" charset="0"/>
              </a:rPr>
              <a:t>Global</a:t>
            </a:r>
          </a:p>
        </p:txBody>
      </p:sp>
      <p:sp>
        <p:nvSpPr>
          <p:cNvPr id="25" name="Flowchart: Magnetic Disk 24"/>
          <p:cNvSpPr/>
          <p:nvPr/>
        </p:nvSpPr>
        <p:spPr>
          <a:xfrm>
            <a:off x="3131840" y="2708920"/>
            <a:ext cx="2396072" cy="999412"/>
          </a:xfrm>
          <a:prstGeom prst="flowChartMagneticDisk">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sz="400" dirty="0"/>
          </a:p>
          <a:p>
            <a:pPr algn="ctr" fontAlgn="auto">
              <a:spcBef>
                <a:spcPts val="0"/>
              </a:spcBef>
              <a:spcAft>
                <a:spcPts val="0"/>
              </a:spcAft>
              <a:defRPr/>
            </a:pPr>
            <a:r>
              <a:rPr lang="en-US" sz="1400" dirty="0"/>
              <a:t>National  </a:t>
            </a:r>
          </a:p>
          <a:p>
            <a:pPr algn="ctr" fontAlgn="auto">
              <a:spcBef>
                <a:spcPts val="0"/>
              </a:spcBef>
              <a:spcAft>
                <a:spcPts val="0"/>
              </a:spcAft>
              <a:defRPr/>
            </a:pPr>
            <a:r>
              <a:rPr lang="en-US" sz="1400" dirty="0"/>
              <a:t>Data Repository</a:t>
            </a:r>
          </a:p>
          <a:p>
            <a:pPr algn="ctr" fontAlgn="auto">
              <a:spcBef>
                <a:spcPts val="0"/>
              </a:spcBef>
              <a:spcAft>
                <a:spcPts val="0"/>
              </a:spcAft>
              <a:defRPr/>
            </a:pPr>
            <a:r>
              <a:rPr lang="en-US" sz="900" dirty="0" smtClean="0"/>
              <a:t>(</a:t>
            </a:r>
            <a:r>
              <a:rPr lang="en-US" sz="900" dirty="0" err="1" smtClean="0"/>
              <a:t>CamInfo</a:t>
            </a:r>
            <a:r>
              <a:rPr lang="en-US" sz="900" dirty="0" smtClean="0"/>
              <a:t>)</a:t>
            </a:r>
            <a:endParaRPr lang="en-US" sz="900" dirty="0"/>
          </a:p>
        </p:txBody>
      </p:sp>
      <p:sp>
        <p:nvSpPr>
          <p:cNvPr id="26" name="Flowchart: Magnetic Disk 25"/>
          <p:cNvSpPr/>
          <p:nvPr/>
        </p:nvSpPr>
        <p:spPr>
          <a:xfrm>
            <a:off x="1355553" y="4284058"/>
            <a:ext cx="1560263" cy="1881246"/>
          </a:xfrm>
          <a:prstGeom prst="flowChartMagneticDisk">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b="1" dirty="0" err="1" smtClean="0">
                <a:solidFill>
                  <a:schemeClr val="tx1">
                    <a:lumMod val="50000"/>
                    <a:lumOff val="50000"/>
                  </a:schemeClr>
                </a:solidFill>
              </a:rPr>
              <a:t>UNdata</a:t>
            </a:r>
            <a:endParaRPr lang="en-US" sz="1400" b="1" dirty="0">
              <a:solidFill>
                <a:schemeClr val="tx1">
                  <a:lumMod val="50000"/>
                  <a:lumOff val="50000"/>
                </a:schemeClr>
              </a:solidFill>
            </a:endParaRPr>
          </a:p>
          <a:p>
            <a:pPr algn="ctr" fontAlgn="auto">
              <a:spcBef>
                <a:spcPts val="0"/>
              </a:spcBef>
              <a:spcAft>
                <a:spcPts val="0"/>
              </a:spcAft>
              <a:defRPr/>
            </a:pPr>
            <a:r>
              <a:rPr lang="en-US" sz="1400" dirty="0"/>
              <a:t>National Development </a:t>
            </a:r>
            <a:r>
              <a:rPr lang="en-US" sz="1600" dirty="0"/>
              <a:t>Indicators</a:t>
            </a:r>
            <a:endParaRPr lang="en-US" sz="1400" dirty="0"/>
          </a:p>
        </p:txBody>
      </p:sp>
      <p:sp>
        <p:nvSpPr>
          <p:cNvPr id="28" name="Rounded Rectangle 27"/>
          <p:cNvSpPr/>
          <p:nvPr/>
        </p:nvSpPr>
        <p:spPr>
          <a:xfrm>
            <a:off x="3263784" y="4149080"/>
            <a:ext cx="2172312" cy="705467"/>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dirty="0"/>
              <a:t>National Development Indicator Registry</a:t>
            </a:r>
          </a:p>
          <a:p>
            <a:pPr algn="ctr" fontAlgn="auto">
              <a:spcBef>
                <a:spcPts val="0"/>
              </a:spcBef>
              <a:spcAft>
                <a:spcPts val="0"/>
              </a:spcAft>
              <a:defRPr/>
            </a:pPr>
            <a:r>
              <a:rPr lang="en-US" sz="900" dirty="0">
                <a:solidFill>
                  <a:schemeClr val="tx1">
                    <a:lumMod val="65000"/>
                    <a:lumOff val="35000"/>
                  </a:schemeClr>
                </a:solidFill>
              </a:rPr>
              <a:t>(</a:t>
            </a:r>
            <a:r>
              <a:rPr lang="en-US" sz="900" dirty="0" err="1">
                <a:solidFill>
                  <a:schemeClr val="tx1">
                    <a:lumMod val="65000"/>
                    <a:lumOff val="35000"/>
                  </a:schemeClr>
                </a:solidFill>
              </a:rPr>
              <a:t>MDGs</a:t>
            </a:r>
            <a:r>
              <a:rPr lang="en-US" sz="900" dirty="0">
                <a:solidFill>
                  <a:schemeClr val="tx1">
                    <a:lumMod val="65000"/>
                    <a:lumOff val="35000"/>
                  </a:schemeClr>
                </a:solidFill>
              </a:rPr>
              <a:t> + NSDP Indicators)</a:t>
            </a:r>
            <a:endParaRPr lang="en-US" sz="1400" dirty="0">
              <a:solidFill>
                <a:schemeClr val="tx1">
                  <a:lumMod val="65000"/>
                  <a:lumOff val="35000"/>
                </a:schemeClr>
              </a:solidFill>
            </a:endParaRPr>
          </a:p>
        </p:txBody>
      </p:sp>
      <p:cxnSp>
        <p:nvCxnSpPr>
          <p:cNvPr id="30" name="Curved Connector 29"/>
          <p:cNvCxnSpPr>
            <a:stCxn id="25" idx="3"/>
          </p:cNvCxnSpPr>
          <p:nvPr/>
        </p:nvCxnSpPr>
        <p:spPr>
          <a:xfrm rot="16200000" flipH="1">
            <a:off x="4122552" y="3915656"/>
            <a:ext cx="440748" cy="26100"/>
          </a:xfrm>
          <a:prstGeom prst="curvedConnector3">
            <a:avLst>
              <a:gd name="adj1" fmla="val 50000"/>
            </a:avLst>
          </a:prstGeom>
          <a:ln w="381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923928" y="3789040"/>
            <a:ext cx="864096" cy="276999"/>
          </a:xfrm>
          <a:prstGeom prst="rect">
            <a:avLst/>
          </a:prstGeom>
          <a:noFill/>
        </p:spPr>
        <p:txBody>
          <a:bodyPr wrap="square" rtlCol="0">
            <a:spAutoFit/>
          </a:bodyPr>
          <a:lstStyle/>
          <a:p>
            <a:r>
              <a:rPr lang="en-US" sz="1200" b="1" dirty="0" smtClean="0">
                <a:solidFill>
                  <a:schemeClr val="tx1"/>
                </a:solidFill>
              </a:rPr>
              <a:t>Publish</a:t>
            </a:r>
            <a:endParaRPr lang="en-US" sz="1200" b="1" dirty="0">
              <a:solidFill>
                <a:schemeClr val="tx1"/>
              </a:solidFill>
            </a:endParaRPr>
          </a:p>
        </p:txBody>
      </p:sp>
      <p:cxnSp>
        <p:nvCxnSpPr>
          <p:cNvPr id="50" name="Curved Connector 42"/>
          <p:cNvCxnSpPr/>
          <p:nvPr/>
        </p:nvCxnSpPr>
        <p:spPr>
          <a:xfrm rot="10800000" flipV="1">
            <a:off x="2699792" y="4869160"/>
            <a:ext cx="1630090" cy="720080"/>
          </a:xfrm>
          <a:prstGeom prst="curvedConnector3">
            <a:avLst>
              <a:gd name="adj1" fmla="val 11045"/>
            </a:avLst>
          </a:prstGeom>
          <a:ln w="38100">
            <a:solidFill>
              <a:schemeClr val="bg1">
                <a:lumMod val="8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563888" y="4869160"/>
            <a:ext cx="1728192" cy="246221"/>
          </a:xfrm>
          <a:prstGeom prst="rect">
            <a:avLst/>
          </a:prstGeom>
          <a:noFill/>
        </p:spPr>
        <p:txBody>
          <a:bodyPr wrap="square" rtlCol="0">
            <a:spAutoFit/>
          </a:bodyPr>
          <a:lstStyle/>
          <a:p>
            <a:r>
              <a:rPr lang="en-US" sz="1000" b="1" dirty="0" smtClean="0">
                <a:solidFill>
                  <a:schemeClr val="tx1"/>
                </a:solidFill>
              </a:rPr>
              <a:t>Transfer to </a:t>
            </a:r>
            <a:r>
              <a:rPr lang="en-US" sz="1000" b="1" dirty="0" err="1" smtClean="0">
                <a:solidFill>
                  <a:schemeClr val="tx1"/>
                </a:solidFill>
              </a:rPr>
              <a:t>UNdata</a:t>
            </a:r>
            <a:endParaRPr lang="en-US" sz="1050" b="1" dirty="0">
              <a:solidFill>
                <a:schemeClr val="tx1"/>
              </a:solidFill>
            </a:endParaRPr>
          </a:p>
        </p:txBody>
      </p:sp>
      <p:sp>
        <p:nvSpPr>
          <p:cNvPr id="31" name="Flowchart: Multidocument 30"/>
          <p:cNvSpPr/>
          <p:nvPr/>
        </p:nvSpPr>
        <p:spPr>
          <a:xfrm>
            <a:off x="3419872" y="5131465"/>
            <a:ext cx="1440160" cy="673799"/>
          </a:xfrm>
          <a:prstGeom prst="flowChartMultidocumen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SDMX-ML files</a:t>
            </a:r>
          </a:p>
          <a:p>
            <a:pPr algn="ctr" fontAlgn="auto">
              <a:spcBef>
                <a:spcPts val="0"/>
              </a:spcBef>
              <a:spcAft>
                <a:spcPts val="0"/>
              </a:spcAft>
              <a:defRPr/>
            </a:pPr>
            <a:r>
              <a:rPr lang="en-US" sz="800" dirty="0" smtClean="0">
                <a:solidFill>
                  <a:schemeClr val="tx1">
                    <a:lumMod val="65000"/>
                    <a:lumOff val="35000"/>
                  </a:schemeClr>
                </a:solidFill>
              </a:rPr>
              <a:t>(selected development </a:t>
            </a:r>
            <a:r>
              <a:rPr lang="en-US" sz="800" dirty="0">
                <a:solidFill>
                  <a:schemeClr val="tx1">
                    <a:lumMod val="65000"/>
                    <a:lumOff val="35000"/>
                  </a:schemeClr>
                </a:solidFill>
              </a:rPr>
              <a:t>Indicators)</a:t>
            </a:r>
            <a:endParaRPr lang="en-IN" sz="1200" dirty="0">
              <a:solidFill>
                <a:schemeClr val="tx1">
                  <a:lumMod val="65000"/>
                  <a:lumOff val="35000"/>
                </a:schemeClr>
              </a:solidFill>
            </a:endParaRPr>
          </a:p>
        </p:txBody>
      </p:sp>
      <p:sp>
        <p:nvSpPr>
          <p:cNvPr id="29" name="Rectangle 28"/>
          <p:cNvSpPr/>
          <p:nvPr/>
        </p:nvSpPr>
        <p:spPr>
          <a:xfrm>
            <a:off x="5968778" y="5080665"/>
            <a:ext cx="2641822" cy="940623"/>
          </a:xfrm>
          <a:prstGeom prst="rect">
            <a:avLst/>
          </a:prstGeom>
          <a:solidFill>
            <a:schemeClr val="bg1">
              <a:lumMod val="85000"/>
            </a:schemeClr>
          </a:solidFill>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marL="342900" indent="-342900" fontAlgn="auto">
              <a:spcBef>
                <a:spcPts val="0"/>
              </a:spcBef>
              <a:spcAft>
                <a:spcPts val="0"/>
              </a:spcAft>
              <a:defRPr/>
            </a:pPr>
            <a:r>
              <a:rPr lang="en-US" sz="1200" b="1" dirty="0" smtClean="0">
                <a:solidFill>
                  <a:schemeClr val="tx1">
                    <a:lumMod val="75000"/>
                    <a:lumOff val="25000"/>
                  </a:schemeClr>
                </a:solidFill>
              </a:rPr>
              <a:t>3. Upload Data</a:t>
            </a:r>
            <a:endParaRPr lang="en-US" sz="1200" b="1" dirty="0">
              <a:solidFill>
                <a:schemeClr val="tx1">
                  <a:lumMod val="75000"/>
                  <a:lumOff val="25000"/>
                </a:schemeClr>
              </a:solidFill>
            </a:endParaRPr>
          </a:p>
          <a:p>
            <a:pPr fontAlgn="auto">
              <a:spcBef>
                <a:spcPts val="0"/>
              </a:spcBef>
              <a:spcAft>
                <a:spcPts val="0"/>
              </a:spcAft>
              <a:defRPr/>
            </a:pPr>
            <a:r>
              <a:rPr lang="en-US" sz="1000" dirty="0" smtClean="0">
                <a:solidFill>
                  <a:schemeClr val="tx1">
                    <a:lumMod val="75000"/>
                    <a:lumOff val="25000"/>
                  </a:schemeClr>
                </a:solidFill>
              </a:rPr>
              <a:t>Upload data into National Data Repository</a:t>
            </a:r>
            <a:endParaRPr lang="en-US" sz="10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2895600" y="468164"/>
            <a:ext cx="3657600" cy="5538936"/>
          </a:xfrm>
          <a:prstGeom prst="rect">
            <a:avLst/>
          </a:prstGeom>
          <a:solidFill>
            <a:srgbClr val="6AE2F2"/>
          </a:solidFill>
          <a:ln w="9525">
            <a:solidFill>
              <a:schemeClr val="tx1"/>
            </a:solidFill>
            <a:miter lim="800000"/>
            <a:headEnd/>
            <a:tailEnd/>
          </a:ln>
          <a:effectLst/>
        </p:spPr>
        <p:txBody>
          <a:bodyPr wrap="none" anchor="ctr"/>
          <a:lstStyle/>
          <a:p>
            <a:pPr algn="ctr"/>
            <a:endParaRPr lang="en-US" sz="1600">
              <a:solidFill>
                <a:schemeClr val="tx1"/>
              </a:solidFill>
            </a:endParaRPr>
          </a:p>
        </p:txBody>
      </p:sp>
      <p:sp>
        <p:nvSpPr>
          <p:cNvPr id="2053" name="Rectangle 5"/>
          <p:cNvSpPr>
            <a:spLocks noChangeArrowheads="1"/>
          </p:cNvSpPr>
          <p:nvPr/>
        </p:nvSpPr>
        <p:spPr bwMode="auto">
          <a:xfrm>
            <a:off x="323528" y="476672"/>
            <a:ext cx="2514600" cy="5538936"/>
          </a:xfrm>
          <a:prstGeom prst="rect">
            <a:avLst/>
          </a:prstGeom>
          <a:solidFill>
            <a:schemeClr val="accent1"/>
          </a:solidFill>
          <a:ln w="9525">
            <a:solidFill>
              <a:schemeClr val="tx1"/>
            </a:solidFill>
            <a:miter lim="800000"/>
            <a:headEnd/>
            <a:tailEnd/>
          </a:ln>
          <a:effectLst/>
        </p:spPr>
        <p:txBody>
          <a:bodyPr wrap="none" anchor="ctr"/>
          <a:lstStyle/>
          <a:p>
            <a:pPr algn="ctr"/>
            <a:endParaRPr lang="en-US" sz="1600">
              <a:solidFill>
                <a:schemeClr val="tx1"/>
              </a:solidFill>
            </a:endParaRPr>
          </a:p>
        </p:txBody>
      </p:sp>
      <p:sp>
        <p:nvSpPr>
          <p:cNvPr id="98" name="AutoShape 55"/>
          <p:cNvSpPr>
            <a:spLocks noChangeArrowheads="1"/>
          </p:cNvSpPr>
          <p:nvPr/>
        </p:nvSpPr>
        <p:spPr bwMode="auto">
          <a:xfrm rot="5400000">
            <a:off x="4355976" y="3140968"/>
            <a:ext cx="2520280" cy="504056"/>
          </a:xfrm>
          <a:prstGeom prst="rightArrow">
            <a:avLst>
              <a:gd name="adj1" fmla="val 50000"/>
              <a:gd name="adj2" fmla="val 62504"/>
            </a:avLst>
          </a:prstGeom>
          <a:solidFill>
            <a:schemeClr val="bg1"/>
          </a:solidFill>
          <a:ln w="9525">
            <a:solidFill>
              <a:schemeClr val="tx1"/>
            </a:solidFill>
            <a:miter lim="800000"/>
            <a:headEnd/>
            <a:tailEnd/>
          </a:ln>
          <a:effectLst/>
        </p:spPr>
        <p:txBody>
          <a:bodyPr wrap="none" anchor="ctr"/>
          <a:lstStyle/>
          <a:p>
            <a:pPr algn="ctr"/>
            <a:endParaRPr lang="en-US" sz="1600">
              <a:solidFill>
                <a:schemeClr val="tx1"/>
              </a:solidFill>
            </a:endParaRPr>
          </a:p>
        </p:txBody>
      </p:sp>
      <p:sp>
        <p:nvSpPr>
          <p:cNvPr id="2056" name="Rectangle 8"/>
          <p:cNvSpPr>
            <a:spLocks noChangeArrowheads="1"/>
          </p:cNvSpPr>
          <p:nvPr/>
        </p:nvSpPr>
        <p:spPr bwMode="auto">
          <a:xfrm>
            <a:off x="6629400" y="468164"/>
            <a:ext cx="2209800" cy="5538936"/>
          </a:xfrm>
          <a:prstGeom prst="rect">
            <a:avLst/>
          </a:prstGeom>
          <a:solidFill>
            <a:srgbClr val="CCFFCC"/>
          </a:solidFill>
          <a:ln w="9525">
            <a:solidFill>
              <a:schemeClr val="tx1"/>
            </a:solidFill>
            <a:miter lim="800000"/>
            <a:headEnd/>
            <a:tailEnd/>
          </a:ln>
          <a:effectLst/>
        </p:spPr>
        <p:txBody>
          <a:bodyPr wrap="none" anchor="ctr"/>
          <a:lstStyle/>
          <a:p>
            <a:pPr algn="ctr"/>
            <a:endParaRPr lang="en-US" sz="1600">
              <a:solidFill>
                <a:schemeClr val="tx1"/>
              </a:solidFill>
            </a:endParaRPr>
          </a:p>
        </p:txBody>
      </p:sp>
      <p:sp>
        <p:nvSpPr>
          <p:cNvPr id="99" name="Bent-Up Arrow 98"/>
          <p:cNvSpPr/>
          <p:nvPr/>
        </p:nvSpPr>
        <p:spPr bwMode="auto">
          <a:xfrm rot="16200000" flipV="1">
            <a:off x="5616116" y="2888940"/>
            <a:ext cx="2232248" cy="1296144"/>
          </a:xfrm>
          <a:prstGeom prst="bentUpArrow">
            <a:avLst>
              <a:gd name="adj1" fmla="val 19644"/>
              <a:gd name="adj2" fmla="val 19385"/>
              <a:gd name="adj3" fmla="val 3104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p:txBody>
      </p:sp>
      <p:sp>
        <p:nvSpPr>
          <p:cNvPr id="2057" name="Text Box 9"/>
          <p:cNvSpPr txBox="1">
            <a:spLocks noChangeArrowheads="1"/>
          </p:cNvSpPr>
          <p:nvPr/>
        </p:nvSpPr>
        <p:spPr bwMode="auto">
          <a:xfrm>
            <a:off x="609600" y="489650"/>
            <a:ext cx="1905000" cy="338554"/>
          </a:xfrm>
          <a:prstGeom prst="rect">
            <a:avLst/>
          </a:prstGeom>
          <a:noFill/>
          <a:ln w="9525">
            <a:noFill/>
            <a:miter lim="800000"/>
            <a:headEnd/>
            <a:tailEnd/>
          </a:ln>
          <a:effectLst/>
        </p:spPr>
        <p:txBody>
          <a:bodyPr>
            <a:spAutoFit/>
          </a:bodyPr>
          <a:lstStyle/>
          <a:p>
            <a:pPr algn="ctr">
              <a:spcBef>
                <a:spcPct val="50000"/>
              </a:spcBef>
            </a:pPr>
            <a:r>
              <a:rPr lang="en-US" sz="1600" dirty="0">
                <a:solidFill>
                  <a:schemeClr val="tx1"/>
                </a:solidFill>
              </a:rPr>
              <a:t>Line Ministries</a:t>
            </a:r>
          </a:p>
        </p:txBody>
      </p:sp>
      <p:sp>
        <p:nvSpPr>
          <p:cNvPr id="2058" name="Text Box 10"/>
          <p:cNvSpPr txBox="1">
            <a:spLocks noChangeArrowheads="1"/>
          </p:cNvSpPr>
          <p:nvPr/>
        </p:nvSpPr>
        <p:spPr bwMode="auto">
          <a:xfrm>
            <a:off x="3276600" y="489650"/>
            <a:ext cx="2971800" cy="338554"/>
          </a:xfrm>
          <a:prstGeom prst="rect">
            <a:avLst/>
          </a:prstGeom>
          <a:noFill/>
          <a:ln w="9525">
            <a:noFill/>
            <a:miter lim="800000"/>
            <a:headEnd/>
            <a:tailEnd/>
          </a:ln>
          <a:effectLst/>
        </p:spPr>
        <p:txBody>
          <a:bodyPr>
            <a:spAutoFit/>
          </a:bodyPr>
          <a:lstStyle/>
          <a:p>
            <a:pPr algn="ctr">
              <a:spcBef>
                <a:spcPct val="50000"/>
              </a:spcBef>
            </a:pPr>
            <a:r>
              <a:rPr lang="en-US" sz="1600" dirty="0">
                <a:solidFill>
                  <a:schemeClr val="tx1"/>
                </a:solidFill>
              </a:rPr>
              <a:t>National </a:t>
            </a:r>
            <a:r>
              <a:rPr lang="en-US" sz="1600" dirty="0" smtClean="0">
                <a:solidFill>
                  <a:schemeClr val="tx1"/>
                </a:solidFill>
              </a:rPr>
              <a:t>Institute of Statistics</a:t>
            </a:r>
            <a:endParaRPr lang="en-US" sz="1600" dirty="0">
              <a:solidFill>
                <a:schemeClr val="tx1"/>
              </a:solidFill>
            </a:endParaRPr>
          </a:p>
        </p:txBody>
      </p:sp>
      <p:sp>
        <p:nvSpPr>
          <p:cNvPr id="2059" name="Text Box 11"/>
          <p:cNvSpPr txBox="1">
            <a:spLocks noChangeArrowheads="1"/>
          </p:cNvSpPr>
          <p:nvPr/>
        </p:nvSpPr>
        <p:spPr bwMode="auto">
          <a:xfrm>
            <a:off x="6781800" y="489650"/>
            <a:ext cx="1828800" cy="338554"/>
          </a:xfrm>
          <a:prstGeom prst="rect">
            <a:avLst/>
          </a:prstGeom>
          <a:noFill/>
          <a:ln w="9525">
            <a:noFill/>
            <a:miter lim="800000"/>
            <a:headEnd/>
            <a:tailEnd/>
          </a:ln>
          <a:effectLst/>
        </p:spPr>
        <p:txBody>
          <a:bodyPr>
            <a:spAutoFit/>
          </a:bodyPr>
          <a:lstStyle/>
          <a:p>
            <a:pPr algn="ctr">
              <a:spcBef>
                <a:spcPct val="50000"/>
              </a:spcBef>
            </a:pPr>
            <a:r>
              <a:rPr lang="en-US" sz="1600" dirty="0">
                <a:solidFill>
                  <a:schemeClr val="tx1"/>
                </a:solidFill>
              </a:rPr>
              <a:t>United Nations</a:t>
            </a:r>
          </a:p>
        </p:txBody>
      </p:sp>
      <p:sp>
        <p:nvSpPr>
          <p:cNvPr id="2060" name="Line 12"/>
          <p:cNvSpPr>
            <a:spLocks noChangeShapeType="1"/>
          </p:cNvSpPr>
          <p:nvPr/>
        </p:nvSpPr>
        <p:spPr bwMode="auto">
          <a:xfrm>
            <a:off x="457200" y="825500"/>
            <a:ext cx="2209800" cy="0"/>
          </a:xfrm>
          <a:prstGeom prst="line">
            <a:avLst/>
          </a:prstGeom>
          <a:noFill/>
          <a:ln w="9525">
            <a:solidFill>
              <a:schemeClr val="tx1"/>
            </a:solidFill>
            <a:round/>
            <a:headEnd/>
            <a:tailEnd/>
          </a:ln>
          <a:effectLst/>
        </p:spPr>
        <p:txBody>
          <a:bodyPr/>
          <a:lstStyle/>
          <a:p>
            <a:pPr algn="ctr"/>
            <a:endParaRPr lang="en-US" sz="1600">
              <a:solidFill>
                <a:schemeClr val="tx1"/>
              </a:solidFill>
            </a:endParaRPr>
          </a:p>
        </p:txBody>
      </p:sp>
      <p:sp>
        <p:nvSpPr>
          <p:cNvPr id="2061" name="Line 13"/>
          <p:cNvSpPr>
            <a:spLocks noChangeShapeType="1"/>
          </p:cNvSpPr>
          <p:nvPr/>
        </p:nvSpPr>
        <p:spPr bwMode="auto">
          <a:xfrm>
            <a:off x="3276600" y="825500"/>
            <a:ext cx="3048000" cy="0"/>
          </a:xfrm>
          <a:prstGeom prst="line">
            <a:avLst/>
          </a:prstGeom>
          <a:noFill/>
          <a:ln w="9525">
            <a:solidFill>
              <a:schemeClr val="tx1"/>
            </a:solidFill>
            <a:round/>
            <a:headEnd/>
            <a:tailEnd/>
          </a:ln>
          <a:effectLst/>
        </p:spPr>
        <p:txBody>
          <a:bodyPr/>
          <a:lstStyle/>
          <a:p>
            <a:pPr algn="ctr"/>
            <a:endParaRPr lang="en-US" sz="1600">
              <a:solidFill>
                <a:schemeClr val="tx1"/>
              </a:solidFill>
            </a:endParaRPr>
          </a:p>
        </p:txBody>
      </p:sp>
      <p:sp>
        <p:nvSpPr>
          <p:cNvPr id="2062" name="Line 14"/>
          <p:cNvSpPr>
            <a:spLocks noChangeShapeType="1"/>
          </p:cNvSpPr>
          <p:nvPr/>
        </p:nvSpPr>
        <p:spPr bwMode="auto">
          <a:xfrm>
            <a:off x="6705600" y="825500"/>
            <a:ext cx="2057400" cy="0"/>
          </a:xfrm>
          <a:prstGeom prst="line">
            <a:avLst/>
          </a:prstGeom>
          <a:noFill/>
          <a:ln w="9525">
            <a:solidFill>
              <a:schemeClr val="tx1"/>
            </a:solidFill>
            <a:round/>
            <a:headEnd/>
            <a:tailEnd/>
          </a:ln>
          <a:effectLst/>
        </p:spPr>
        <p:txBody>
          <a:bodyPr/>
          <a:lstStyle/>
          <a:p>
            <a:pPr algn="ctr"/>
            <a:endParaRPr lang="en-US" sz="1600">
              <a:solidFill>
                <a:schemeClr val="tx1"/>
              </a:solidFill>
            </a:endParaRPr>
          </a:p>
        </p:txBody>
      </p:sp>
      <p:grpSp>
        <p:nvGrpSpPr>
          <p:cNvPr id="2" name="Group 180"/>
          <p:cNvGrpSpPr>
            <a:grpSpLocks/>
          </p:cNvGrpSpPr>
          <p:nvPr/>
        </p:nvGrpSpPr>
        <p:grpSpPr bwMode="auto">
          <a:xfrm>
            <a:off x="433636" y="901700"/>
            <a:ext cx="1143000" cy="1143000"/>
            <a:chOff x="296" y="528"/>
            <a:chExt cx="720" cy="720"/>
          </a:xfrm>
        </p:grpSpPr>
        <p:sp>
          <p:nvSpPr>
            <p:cNvPr id="2063" name="AutoShape 15"/>
            <p:cNvSpPr>
              <a:spLocks noChangeArrowheads="1"/>
            </p:cNvSpPr>
            <p:nvPr/>
          </p:nvSpPr>
          <p:spPr bwMode="auto">
            <a:xfrm>
              <a:off x="336" y="528"/>
              <a:ext cx="624" cy="720"/>
            </a:xfrm>
            <a:prstGeom prst="can">
              <a:avLst>
                <a:gd name="adj" fmla="val 28846"/>
              </a:avLst>
            </a:prstGeom>
            <a:solidFill>
              <a:schemeClr val="bg2">
                <a:lumMod val="20000"/>
                <a:lumOff val="80000"/>
              </a:schemeClr>
            </a:solidFill>
            <a:ln w="9525">
              <a:solidFill>
                <a:schemeClr val="tx1"/>
              </a:solidFill>
              <a:round/>
              <a:headEnd/>
              <a:tailEnd/>
            </a:ln>
            <a:effectLst/>
          </p:spPr>
          <p:txBody>
            <a:bodyPr wrap="none" anchor="ctr"/>
            <a:lstStyle/>
            <a:p>
              <a:pPr algn="ctr"/>
              <a:endParaRPr lang="en-US" sz="1600">
                <a:solidFill>
                  <a:schemeClr val="tx1"/>
                </a:solidFill>
              </a:endParaRPr>
            </a:p>
          </p:txBody>
        </p:sp>
        <p:sp>
          <p:nvSpPr>
            <p:cNvPr id="2067" name="Text Box 19"/>
            <p:cNvSpPr txBox="1">
              <a:spLocks noChangeArrowheads="1"/>
            </p:cNvSpPr>
            <p:nvPr/>
          </p:nvSpPr>
          <p:spPr bwMode="auto">
            <a:xfrm>
              <a:off x="296" y="728"/>
              <a:ext cx="720" cy="368"/>
            </a:xfrm>
            <a:prstGeom prst="rect">
              <a:avLst/>
            </a:prstGeom>
            <a:noFill/>
            <a:ln w="9525">
              <a:noFill/>
              <a:miter lim="800000"/>
              <a:headEnd/>
              <a:tailEnd/>
            </a:ln>
            <a:effectLst/>
          </p:spPr>
          <p:txBody>
            <a:bodyPr>
              <a:spAutoFit/>
            </a:bodyPr>
            <a:lstStyle/>
            <a:p>
              <a:pPr algn="ctr">
                <a:spcBef>
                  <a:spcPct val="50000"/>
                </a:spcBef>
              </a:pPr>
              <a:r>
                <a:rPr lang="en-US" sz="1600" b="1" dirty="0">
                  <a:solidFill>
                    <a:schemeClr val="tx1"/>
                  </a:solidFill>
                </a:rPr>
                <a:t>Process DB</a:t>
              </a:r>
            </a:p>
          </p:txBody>
        </p:sp>
      </p:grpSp>
      <p:grpSp>
        <p:nvGrpSpPr>
          <p:cNvPr id="3" name="Group 100"/>
          <p:cNvGrpSpPr>
            <a:grpSpLocks/>
          </p:cNvGrpSpPr>
          <p:nvPr/>
        </p:nvGrpSpPr>
        <p:grpSpPr bwMode="auto">
          <a:xfrm>
            <a:off x="5292080" y="4653136"/>
            <a:ext cx="1152128" cy="1143221"/>
            <a:chOff x="3024" y="2832"/>
            <a:chExt cx="777" cy="1008"/>
          </a:xfrm>
        </p:grpSpPr>
        <p:sp>
          <p:nvSpPr>
            <p:cNvPr id="2143" name="Webpage"/>
            <p:cNvSpPr>
              <a:spLocks noEditPoints="1" noChangeArrowheads="1"/>
            </p:cNvSpPr>
            <p:nvPr/>
          </p:nvSpPr>
          <p:spPr bwMode="auto">
            <a:xfrm>
              <a:off x="3024" y="2832"/>
              <a:ext cx="664" cy="1008"/>
            </a:xfrm>
            <a:custGeom>
              <a:avLst/>
              <a:gdLst>
                <a:gd name="T0" fmla="*/ 5187 w 21600"/>
                <a:gd name="T1" fmla="*/ 21600 h 21600"/>
                <a:gd name="T2" fmla="*/ 0 w 21600"/>
                <a:gd name="T3" fmla="*/ 17509 h 21600"/>
                <a:gd name="T4" fmla="*/ 21600 w 21600"/>
                <a:gd name="T5" fmla="*/ 0 h 21600"/>
                <a:gd name="T6" fmla="*/ 0 w 21600"/>
                <a:gd name="T7" fmla="*/ 0 h 21600"/>
                <a:gd name="T8" fmla="*/ 10800 w 21600"/>
                <a:gd name="T9" fmla="*/ 0 h 21600"/>
                <a:gd name="T10" fmla="*/ 21600 w 21600"/>
                <a:gd name="T11" fmla="*/ 0 h 21600"/>
                <a:gd name="T12" fmla="*/ 21600 w 21600"/>
                <a:gd name="T13" fmla="*/ 10800 h 21600"/>
                <a:gd name="T14" fmla="*/ 21600 w 21600"/>
                <a:gd name="T15" fmla="*/ 21600 h 21600"/>
                <a:gd name="T16" fmla="*/ 10800 w 21600"/>
                <a:gd name="T17" fmla="*/ 21600 h 21600"/>
                <a:gd name="T18" fmla="*/ 0 w 21600"/>
                <a:gd name="T19" fmla="*/ 10800 h 21600"/>
                <a:gd name="T20" fmla="*/ 1955 w 21600"/>
                <a:gd name="T21" fmla="*/ 12829 h 21600"/>
                <a:gd name="T22" fmla="*/ 19814 w 21600"/>
                <a:gd name="T23" fmla="*/ 207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FF99"/>
            </a:solidFill>
            <a:ln w="9525">
              <a:solidFill>
                <a:srgbClr val="000000"/>
              </a:solidFill>
              <a:miter lim="800000"/>
              <a:headEnd/>
              <a:tailEnd/>
            </a:ln>
          </p:spPr>
          <p:txBody>
            <a:bodyPr/>
            <a:lstStyle/>
            <a:p>
              <a:pPr algn="ctr"/>
              <a:endParaRPr lang="en-US" sz="1200">
                <a:solidFill>
                  <a:schemeClr val="tx1"/>
                </a:solidFill>
              </a:endParaRPr>
            </a:p>
          </p:txBody>
        </p:sp>
        <p:sp>
          <p:nvSpPr>
            <p:cNvPr id="2144" name="Text Box 96"/>
            <p:cNvSpPr txBox="1">
              <a:spLocks noChangeArrowheads="1"/>
            </p:cNvSpPr>
            <p:nvPr/>
          </p:nvSpPr>
          <p:spPr bwMode="auto">
            <a:xfrm>
              <a:off x="3033" y="3385"/>
              <a:ext cx="768" cy="407"/>
            </a:xfrm>
            <a:prstGeom prst="rect">
              <a:avLst/>
            </a:prstGeom>
            <a:noFill/>
            <a:ln w="9525" algn="ctr">
              <a:noFill/>
              <a:miter lim="800000"/>
              <a:headEnd/>
              <a:tailEnd/>
            </a:ln>
            <a:effectLst/>
          </p:spPr>
          <p:txBody>
            <a:bodyPr>
              <a:spAutoFit/>
            </a:bodyPr>
            <a:lstStyle/>
            <a:p>
              <a:pPr algn="ctr">
                <a:spcBef>
                  <a:spcPct val="50000"/>
                </a:spcBef>
              </a:pPr>
              <a:r>
                <a:rPr lang="en-US" sz="1200" b="1" dirty="0" smtClean="0">
                  <a:solidFill>
                    <a:schemeClr val="tx1"/>
                  </a:solidFill>
                </a:rPr>
                <a:t>National </a:t>
              </a:r>
              <a:r>
                <a:rPr lang="en-US" sz="1200" b="1" dirty="0">
                  <a:solidFill>
                    <a:schemeClr val="tx1"/>
                  </a:solidFill>
                </a:rPr>
                <a:t>Registry</a:t>
              </a:r>
            </a:p>
          </p:txBody>
        </p:sp>
      </p:grpSp>
      <p:grpSp>
        <p:nvGrpSpPr>
          <p:cNvPr id="4" name="Group 114"/>
          <p:cNvGrpSpPr>
            <a:grpSpLocks/>
          </p:cNvGrpSpPr>
          <p:nvPr/>
        </p:nvGrpSpPr>
        <p:grpSpPr bwMode="auto">
          <a:xfrm>
            <a:off x="7292902" y="4773386"/>
            <a:ext cx="1095522" cy="1163194"/>
            <a:chOff x="4296" y="3024"/>
            <a:chExt cx="768" cy="1026"/>
          </a:xfrm>
        </p:grpSpPr>
        <p:sp>
          <p:nvSpPr>
            <p:cNvPr id="2160" name="Webpage"/>
            <p:cNvSpPr>
              <a:spLocks noEditPoints="1" noChangeArrowheads="1"/>
            </p:cNvSpPr>
            <p:nvPr/>
          </p:nvSpPr>
          <p:spPr bwMode="auto">
            <a:xfrm>
              <a:off x="4311" y="3024"/>
              <a:ext cx="664" cy="1008"/>
            </a:xfrm>
            <a:custGeom>
              <a:avLst/>
              <a:gdLst>
                <a:gd name="T0" fmla="*/ 5187 w 21600"/>
                <a:gd name="T1" fmla="*/ 21600 h 21600"/>
                <a:gd name="T2" fmla="*/ 0 w 21600"/>
                <a:gd name="T3" fmla="*/ 17509 h 21600"/>
                <a:gd name="T4" fmla="*/ 21600 w 21600"/>
                <a:gd name="T5" fmla="*/ 0 h 21600"/>
                <a:gd name="T6" fmla="*/ 0 w 21600"/>
                <a:gd name="T7" fmla="*/ 0 h 21600"/>
                <a:gd name="T8" fmla="*/ 10800 w 21600"/>
                <a:gd name="T9" fmla="*/ 0 h 21600"/>
                <a:gd name="T10" fmla="*/ 21600 w 21600"/>
                <a:gd name="T11" fmla="*/ 0 h 21600"/>
                <a:gd name="T12" fmla="*/ 21600 w 21600"/>
                <a:gd name="T13" fmla="*/ 10800 h 21600"/>
                <a:gd name="T14" fmla="*/ 21600 w 21600"/>
                <a:gd name="T15" fmla="*/ 21600 h 21600"/>
                <a:gd name="T16" fmla="*/ 10800 w 21600"/>
                <a:gd name="T17" fmla="*/ 21600 h 21600"/>
                <a:gd name="T18" fmla="*/ 0 w 21600"/>
                <a:gd name="T19" fmla="*/ 10800 h 21600"/>
                <a:gd name="T20" fmla="*/ 1955 w 21600"/>
                <a:gd name="T21" fmla="*/ 12829 h 21600"/>
                <a:gd name="T22" fmla="*/ 19814 w 21600"/>
                <a:gd name="T23" fmla="*/ 207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1D78FF"/>
            </a:solidFill>
            <a:ln w="9525">
              <a:solidFill>
                <a:srgbClr val="000000"/>
              </a:solidFill>
              <a:miter lim="800000"/>
              <a:headEnd/>
              <a:tailEnd/>
            </a:ln>
          </p:spPr>
          <p:txBody>
            <a:bodyPr/>
            <a:lstStyle/>
            <a:p>
              <a:pPr algn="ctr"/>
              <a:endParaRPr lang="en-US" sz="1400">
                <a:solidFill>
                  <a:schemeClr val="tx1"/>
                </a:solidFill>
              </a:endParaRPr>
            </a:p>
          </p:txBody>
        </p:sp>
        <p:sp>
          <p:nvSpPr>
            <p:cNvPr id="2161" name="Text Box 113"/>
            <p:cNvSpPr txBox="1">
              <a:spLocks noChangeArrowheads="1"/>
            </p:cNvSpPr>
            <p:nvPr/>
          </p:nvSpPr>
          <p:spPr bwMode="auto">
            <a:xfrm>
              <a:off x="4296" y="3588"/>
              <a:ext cx="768" cy="462"/>
            </a:xfrm>
            <a:prstGeom prst="rect">
              <a:avLst/>
            </a:prstGeom>
            <a:noFill/>
            <a:ln w="9525" algn="ctr">
              <a:noFill/>
              <a:miter lim="800000"/>
              <a:headEnd/>
              <a:tailEnd/>
            </a:ln>
            <a:effectLst/>
          </p:spPr>
          <p:txBody>
            <a:bodyPr>
              <a:spAutoFit/>
            </a:bodyPr>
            <a:lstStyle/>
            <a:p>
              <a:pPr algn="ctr">
                <a:spcBef>
                  <a:spcPct val="50000"/>
                </a:spcBef>
              </a:pPr>
              <a:r>
                <a:rPr lang="en-US" sz="1400" b="1" dirty="0" smtClean="0">
                  <a:solidFill>
                    <a:schemeClr val="tx1"/>
                  </a:solidFill>
                </a:rPr>
                <a:t>Country </a:t>
              </a:r>
              <a:r>
                <a:rPr lang="en-US" sz="1400" b="1" dirty="0">
                  <a:solidFill>
                    <a:schemeClr val="tx1"/>
                  </a:solidFill>
                </a:rPr>
                <a:t>Data</a:t>
              </a:r>
            </a:p>
          </p:txBody>
        </p:sp>
      </p:grpSp>
      <p:sp>
        <p:nvSpPr>
          <p:cNvPr id="2163" name="AutoShape 115"/>
          <p:cNvSpPr>
            <a:spLocks noChangeArrowheads="1"/>
          </p:cNvSpPr>
          <p:nvPr/>
        </p:nvSpPr>
        <p:spPr bwMode="auto">
          <a:xfrm rot="10800000">
            <a:off x="7531150" y="4102100"/>
            <a:ext cx="560734" cy="695052"/>
          </a:xfrm>
          <a:prstGeom prst="upArrow">
            <a:avLst>
              <a:gd name="adj1" fmla="val 50000"/>
              <a:gd name="adj2" fmla="val 40309"/>
            </a:avLst>
          </a:prstGeom>
          <a:solidFill>
            <a:schemeClr val="bg1"/>
          </a:solidFill>
          <a:ln w="9525" algn="ctr">
            <a:solidFill>
              <a:schemeClr val="tx1"/>
            </a:solidFill>
            <a:miter lim="800000"/>
            <a:headEnd/>
            <a:tailEnd/>
          </a:ln>
          <a:effectLst/>
        </p:spPr>
        <p:txBody>
          <a:bodyPr wrap="none" anchor="ctr"/>
          <a:lstStyle/>
          <a:p>
            <a:pPr algn="ctr"/>
            <a:endParaRPr lang="en-US" sz="1600">
              <a:solidFill>
                <a:schemeClr val="tx1"/>
              </a:solidFill>
            </a:endParaRPr>
          </a:p>
        </p:txBody>
      </p:sp>
      <p:grpSp>
        <p:nvGrpSpPr>
          <p:cNvPr id="5" name="Group 109"/>
          <p:cNvGrpSpPr>
            <a:grpSpLocks/>
          </p:cNvGrpSpPr>
          <p:nvPr/>
        </p:nvGrpSpPr>
        <p:grpSpPr bwMode="auto">
          <a:xfrm>
            <a:off x="7239000" y="3378696"/>
            <a:ext cx="1143000" cy="914400"/>
            <a:chOff x="4320" y="2736"/>
            <a:chExt cx="960" cy="864"/>
          </a:xfrm>
          <a:solidFill>
            <a:schemeClr val="bg2">
              <a:lumMod val="20000"/>
              <a:lumOff val="80000"/>
            </a:schemeClr>
          </a:solidFill>
        </p:grpSpPr>
        <p:sp>
          <p:nvSpPr>
            <p:cNvPr id="2065" name="AutoShape 17"/>
            <p:cNvSpPr>
              <a:spLocks noChangeArrowheads="1"/>
            </p:cNvSpPr>
            <p:nvPr/>
          </p:nvSpPr>
          <p:spPr bwMode="auto">
            <a:xfrm>
              <a:off x="4320" y="2736"/>
              <a:ext cx="960" cy="864"/>
            </a:xfrm>
            <a:prstGeom prst="can">
              <a:avLst>
                <a:gd name="adj" fmla="val 25000"/>
              </a:avLst>
            </a:prstGeom>
            <a:grpFill/>
            <a:ln w="9525">
              <a:solidFill>
                <a:schemeClr val="tx1"/>
              </a:solidFill>
              <a:round/>
              <a:headEnd/>
              <a:tailEnd/>
            </a:ln>
            <a:effectLst/>
          </p:spPr>
          <p:txBody>
            <a:bodyPr wrap="none" anchor="ctr"/>
            <a:lstStyle/>
            <a:p>
              <a:pPr algn="ctr"/>
              <a:endParaRPr lang="en-US" sz="1600">
                <a:solidFill>
                  <a:schemeClr val="tx1"/>
                </a:solidFill>
              </a:endParaRPr>
            </a:p>
          </p:txBody>
        </p:sp>
        <p:sp>
          <p:nvSpPr>
            <p:cNvPr id="2153" name="Text Box 105"/>
            <p:cNvSpPr txBox="1">
              <a:spLocks noChangeArrowheads="1"/>
            </p:cNvSpPr>
            <p:nvPr/>
          </p:nvSpPr>
          <p:spPr bwMode="auto">
            <a:xfrm>
              <a:off x="4416" y="3024"/>
              <a:ext cx="816" cy="320"/>
            </a:xfrm>
            <a:prstGeom prst="rect">
              <a:avLst/>
            </a:prstGeom>
            <a:grpFill/>
            <a:ln w="9525" algn="ctr">
              <a:noFill/>
              <a:miter lim="800000"/>
              <a:headEnd/>
              <a:tailEnd/>
            </a:ln>
            <a:effectLst/>
          </p:spPr>
          <p:txBody>
            <a:bodyPr>
              <a:spAutoFit/>
            </a:bodyPr>
            <a:lstStyle/>
            <a:p>
              <a:pPr algn="ctr">
                <a:spcBef>
                  <a:spcPct val="50000"/>
                </a:spcBef>
              </a:pPr>
              <a:r>
                <a:rPr lang="en-US" sz="1600" b="1">
                  <a:solidFill>
                    <a:schemeClr val="tx1"/>
                  </a:solidFill>
                </a:rPr>
                <a:t>UN data</a:t>
              </a:r>
            </a:p>
          </p:txBody>
        </p:sp>
      </p:grpSp>
      <p:sp>
        <p:nvSpPr>
          <p:cNvPr id="2156" name="AutoShape 108"/>
          <p:cNvSpPr>
            <a:spLocks noChangeArrowheads="1"/>
          </p:cNvSpPr>
          <p:nvPr/>
        </p:nvSpPr>
        <p:spPr bwMode="auto">
          <a:xfrm rot="10800000">
            <a:off x="7567216" y="1968500"/>
            <a:ext cx="511968" cy="1532508"/>
          </a:xfrm>
          <a:prstGeom prst="upArrow">
            <a:avLst>
              <a:gd name="adj1" fmla="val 50000"/>
              <a:gd name="adj2" fmla="val 44216"/>
            </a:avLst>
          </a:prstGeom>
          <a:solidFill>
            <a:schemeClr val="bg1"/>
          </a:solidFill>
          <a:ln w="9525" algn="ctr">
            <a:solidFill>
              <a:schemeClr val="tx1"/>
            </a:solidFill>
            <a:miter lim="800000"/>
            <a:headEnd/>
            <a:tailEnd/>
          </a:ln>
          <a:effectLst/>
        </p:spPr>
        <p:txBody>
          <a:bodyPr wrap="none" anchor="ctr"/>
          <a:lstStyle/>
          <a:p>
            <a:pPr algn="ctr"/>
            <a:endParaRPr lang="en-US" sz="1600">
              <a:solidFill>
                <a:schemeClr val="tx1"/>
              </a:solidFill>
            </a:endParaRPr>
          </a:p>
        </p:txBody>
      </p:sp>
      <p:grpSp>
        <p:nvGrpSpPr>
          <p:cNvPr id="6" name="Group 102"/>
          <p:cNvGrpSpPr>
            <a:grpSpLocks/>
          </p:cNvGrpSpPr>
          <p:nvPr/>
        </p:nvGrpSpPr>
        <p:grpSpPr bwMode="auto">
          <a:xfrm>
            <a:off x="7301220" y="1011238"/>
            <a:ext cx="1091785" cy="1193626"/>
            <a:chOff x="3024" y="2832"/>
            <a:chExt cx="784" cy="1008"/>
          </a:xfrm>
        </p:grpSpPr>
        <p:sp>
          <p:nvSpPr>
            <p:cNvPr id="2151" name="Webpage"/>
            <p:cNvSpPr>
              <a:spLocks noEditPoints="1" noChangeArrowheads="1"/>
            </p:cNvSpPr>
            <p:nvPr/>
          </p:nvSpPr>
          <p:spPr bwMode="auto">
            <a:xfrm>
              <a:off x="3024" y="2832"/>
              <a:ext cx="664" cy="1008"/>
            </a:xfrm>
            <a:custGeom>
              <a:avLst/>
              <a:gdLst>
                <a:gd name="T0" fmla="*/ 5187 w 21600"/>
                <a:gd name="T1" fmla="*/ 21600 h 21600"/>
                <a:gd name="T2" fmla="*/ 0 w 21600"/>
                <a:gd name="T3" fmla="*/ 17509 h 21600"/>
                <a:gd name="T4" fmla="*/ 21600 w 21600"/>
                <a:gd name="T5" fmla="*/ 0 h 21600"/>
                <a:gd name="T6" fmla="*/ 0 w 21600"/>
                <a:gd name="T7" fmla="*/ 0 h 21600"/>
                <a:gd name="T8" fmla="*/ 10800 w 21600"/>
                <a:gd name="T9" fmla="*/ 0 h 21600"/>
                <a:gd name="T10" fmla="*/ 21600 w 21600"/>
                <a:gd name="T11" fmla="*/ 0 h 21600"/>
                <a:gd name="T12" fmla="*/ 21600 w 21600"/>
                <a:gd name="T13" fmla="*/ 10800 h 21600"/>
                <a:gd name="T14" fmla="*/ 21600 w 21600"/>
                <a:gd name="T15" fmla="*/ 21600 h 21600"/>
                <a:gd name="T16" fmla="*/ 10800 w 21600"/>
                <a:gd name="T17" fmla="*/ 21600 h 21600"/>
                <a:gd name="T18" fmla="*/ 0 w 21600"/>
                <a:gd name="T19" fmla="*/ 10800 h 21600"/>
                <a:gd name="T20" fmla="*/ 1955 w 21600"/>
                <a:gd name="T21" fmla="*/ 12829 h 21600"/>
                <a:gd name="T22" fmla="*/ 19814 w 21600"/>
                <a:gd name="T23" fmla="*/ 207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FF99"/>
            </a:solidFill>
            <a:ln w="9525">
              <a:solidFill>
                <a:srgbClr val="000000"/>
              </a:solidFill>
              <a:miter lim="800000"/>
              <a:headEnd/>
              <a:tailEnd/>
            </a:ln>
          </p:spPr>
          <p:txBody>
            <a:bodyPr/>
            <a:lstStyle/>
            <a:p>
              <a:pPr algn="ctr"/>
              <a:endParaRPr lang="en-US" sz="1600">
                <a:solidFill>
                  <a:schemeClr val="tx1"/>
                </a:solidFill>
              </a:endParaRPr>
            </a:p>
          </p:txBody>
        </p:sp>
        <p:sp>
          <p:nvSpPr>
            <p:cNvPr id="2152" name="Text Box 104"/>
            <p:cNvSpPr txBox="1">
              <a:spLocks noChangeArrowheads="1"/>
            </p:cNvSpPr>
            <p:nvPr/>
          </p:nvSpPr>
          <p:spPr bwMode="auto">
            <a:xfrm>
              <a:off x="3040" y="3413"/>
              <a:ext cx="768" cy="390"/>
            </a:xfrm>
            <a:prstGeom prst="rect">
              <a:avLst/>
            </a:prstGeom>
            <a:noFill/>
            <a:ln w="9525" algn="ctr">
              <a:noFill/>
              <a:miter lim="800000"/>
              <a:headEnd/>
              <a:tailEnd/>
            </a:ln>
            <a:effectLst/>
          </p:spPr>
          <p:txBody>
            <a:bodyPr>
              <a:spAutoFit/>
            </a:bodyPr>
            <a:lstStyle/>
            <a:p>
              <a:pPr algn="ctr">
                <a:spcBef>
                  <a:spcPct val="50000"/>
                </a:spcBef>
              </a:pPr>
              <a:r>
                <a:rPr lang="en-US" sz="1200" b="1" dirty="0" err="1">
                  <a:solidFill>
                    <a:schemeClr val="tx1"/>
                  </a:solidFill>
                </a:rPr>
                <a:t>Inter’l</a:t>
              </a:r>
              <a:r>
                <a:rPr lang="en-US" sz="1200" b="1" dirty="0">
                  <a:solidFill>
                    <a:schemeClr val="tx1"/>
                  </a:solidFill>
                </a:rPr>
                <a:t> </a:t>
              </a:r>
              <a:r>
                <a:rPr lang="en-US" sz="1200" b="1" dirty="0" err="1">
                  <a:solidFill>
                    <a:schemeClr val="tx1"/>
                  </a:solidFill>
                </a:rPr>
                <a:t>Datahub</a:t>
              </a:r>
              <a:endParaRPr lang="en-US" sz="1200" b="1" dirty="0">
                <a:solidFill>
                  <a:schemeClr val="tx1"/>
                </a:solidFill>
              </a:endParaRPr>
            </a:p>
          </p:txBody>
        </p:sp>
      </p:grpSp>
      <p:grpSp>
        <p:nvGrpSpPr>
          <p:cNvPr id="7" name="Group 174"/>
          <p:cNvGrpSpPr>
            <a:grpSpLocks/>
          </p:cNvGrpSpPr>
          <p:nvPr/>
        </p:nvGrpSpPr>
        <p:grpSpPr bwMode="auto">
          <a:xfrm>
            <a:off x="3303588" y="901700"/>
            <a:ext cx="2693987" cy="1371600"/>
            <a:chOff x="2081" y="528"/>
            <a:chExt cx="1697" cy="864"/>
          </a:xfrm>
          <a:solidFill>
            <a:schemeClr val="bg1">
              <a:lumMod val="85000"/>
            </a:schemeClr>
          </a:solidFill>
        </p:grpSpPr>
        <p:sp>
          <p:nvSpPr>
            <p:cNvPr id="2064" name="AutoShape 16"/>
            <p:cNvSpPr>
              <a:spLocks noChangeArrowheads="1"/>
            </p:cNvSpPr>
            <p:nvPr/>
          </p:nvSpPr>
          <p:spPr bwMode="auto">
            <a:xfrm>
              <a:off x="2081" y="528"/>
              <a:ext cx="1697" cy="864"/>
            </a:xfrm>
            <a:prstGeom prst="can">
              <a:avLst>
                <a:gd name="adj" fmla="val 25000"/>
              </a:avLst>
            </a:prstGeom>
            <a:solidFill>
              <a:schemeClr val="bg2">
                <a:lumMod val="20000"/>
                <a:lumOff val="80000"/>
              </a:schemeClr>
            </a:solidFill>
            <a:ln w="9525">
              <a:solidFill>
                <a:schemeClr val="tx1"/>
              </a:solidFill>
              <a:round/>
              <a:headEnd/>
              <a:tailEnd/>
            </a:ln>
            <a:effectLst/>
          </p:spPr>
          <p:txBody>
            <a:bodyPr wrap="none" anchor="ctr"/>
            <a:lstStyle/>
            <a:p>
              <a:pPr algn="ctr"/>
              <a:endParaRPr lang="en-US" sz="1600">
                <a:solidFill>
                  <a:schemeClr val="tx1"/>
                </a:solidFill>
              </a:endParaRPr>
            </a:p>
          </p:txBody>
        </p:sp>
        <p:sp>
          <p:nvSpPr>
            <p:cNvPr id="2123" name="Text Box 75"/>
            <p:cNvSpPr txBox="1">
              <a:spLocks noChangeArrowheads="1"/>
            </p:cNvSpPr>
            <p:nvPr/>
          </p:nvSpPr>
          <p:spPr bwMode="auto">
            <a:xfrm>
              <a:off x="2514" y="785"/>
              <a:ext cx="912" cy="523"/>
            </a:xfrm>
            <a:prstGeom prst="rect">
              <a:avLst/>
            </a:prstGeom>
            <a:solidFill>
              <a:schemeClr val="bg2">
                <a:lumMod val="20000"/>
                <a:lumOff val="80000"/>
              </a:schemeClr>
            </a:solidFill>
            <a:ln w="9525">
              <a:noFill/>
              <a:miter lim="800000"/>
              <a:headEnd/>
              <a:tailEnd/>
            </a:ln>
            <a:effectLst/>
          </p:spPr>
          <p:txBody>
            <a:bodyPr>
              <a:spAutoFit/>
            </a:bodyPr>
            <a:lstStyle/>
            <a:p>
              <a:pPr algn="ctr">
                <a:spcBef>
                  <a:spcPct val="50000"/>
                </a:spcBef>
              </a:pPr>
              <a:r>
                <a:rPr lang="en-US" sz="1600" b="1" dirty="0">
                  <a:solidFill>
                    <a:schemeClr val="tx1"/>
                  </a:solidFill>
                </a:rPr>
                <a:t>National </a:t>
              </a:r>
              <a:r>
                <a:rPr lang="en-US" sz="1600" b="1" dirty="0" smtClean="0">
                  <a:solidFill>
                    <a:schemeClr val="tx1"/>
                  </a:solidFill>
                </a:rPr>
                <a:t>Repository DB</a:t>
              </a:r>
              <a:endParaRPr lang="en-US" sz="1600" b="1" dirty="0">
                <a:solidFill>
                  <a:schemeClr val="tx1"/>
                </a:solidFill>
              </a:endParaRPr>
            </a:p>
          </p:txBody>
        </p:sp>
      </p:grpSp>
      <p:sp>
        <p:nvSpPr>
          <p:cNvPr id="2141" name="AutoShape 93"/>
          <p:cNvSpPr>
            <a:spLocks noChangeArrowheads="1"/>
          </p:cNvSpPr>
          <p:nvPr/>
        </p:nvSpPr>
        <p:spPr bwMode="auto">
          <a:xfrm>
            <a:off x="3419872" y="2052340"/>
            <a:ext cx="706760" cy="3421360"/>
          </a:xfrm>
          <a:prstGeom prst="upArrow">
            <a:avLst>
              <a:gd name="adj1" fmla="val 54167"/>
              <a:gd name="adj2" fmla="val 40060"/>
            </a:avLst>
          </a:prstGeom>
          <a:solidFill>
            <a:schemeClr val="bg1"/>
          </a:solidFill>
          <a:ln w="9525" algn="ctr">
            <a:solidFill>
              <a:schemeClr val="tx1"/>
            </a:solidFill>
            <a:miter lim="800000"/>
            <a:headEnd/>
            <a:tailEnd/>
          </a:ln>
          <a:effectLst/>
        </p:spPr>
        <p:txBody>
          <a:bodyPr wrap="none" anchor="ctr"/>
          <a:lstStyle/>
          <a:p>
            <a:pPr algn="ctr"/>
            <a:endParaRPr lang="en-US" sz="1600">
              <a:solidFill>
                <a:schemeClr val="tx1"/>
              </a:solidFill>
            </a:endParaRPr>
          </a:p>
        </p:txBody>
      </p:sp>
      <p:grpSp>
        <p:nvGrpSpPr>
          <p:cNvPr id="11" name="Group 78"/>
          <p:cNvGrpSpPr>
            <a:grpSpLocks/>
          </p:cNvGrpSpPr>
          <p:nvPr/>
        </p:nvGrpSpPr>
        <p:grpSpPr bwMode="auto">
          <a:xfrm>
            <a:off x="3131840" y="2708920"/>
            <a:ext cx="1304663" cy="936104"/>
            <a:chOff x="1161" y="1701"/>
            <a:chExt cx="816" cy="653"/>
          </a:xfrm>
        </p:grpSpPr>
        <p:sp>
          <p:nvSpPr>
            <p:cNvPr id="2127" name="laptop"/>
            <p:cNvSpPr>
              <a:spLocks noEditPoints="1" noChangeArrowheads="1"/>
            </p:cNvSpPr>
            <p:nvPr/>
          </p:nvSpPr>
          <p:spPr bwMode="auto">
            <a:xfrm>
              <a:off x="1161" y="1701"/>
              <a:ext cx="816" cy="653"/>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FFFF99"/>
            </a:solidFill>
            <a:ln w="9525">
              <a:solidFill>
                <a:srgbClr val="000000"/>
              </a:solidFill>
              <a:miter lim="800000"/>
              <a:headEnd/>
              <a:tailEnd/>
            </a:ln>
          </p:spPr>
          <p:txBody>
            <a:bodyPr/>
            <a:lstStyle/>
            <a:p>
              <a:pPr algn="ctr"/>
              <a:endParaRPr lang="en-US" sz="1400">
                <a:solidFill>
                  <a:schemeClr val="tx1"/>
                </a:solidFill>
              </a:endParaRPr>
            </a:p>
          </p:txBody>
        </p:sp>
        <p:sp>
          <p:nvSpPr>
            <p:cNvPr id="2128" name="Text Box 80"/>
            <p:cNvSpPr txBox="1">
              <a:spLocks noChangeArrowheads="1"/>
            </p:cNvSpPr>
            <p:nvPr/>
          </p:nvSpPr>
          <p:spPr bwMode="auto">
            <a:xfrm>
              <a:off x="1264" y="1722"/>
              <a:ext cx="618" cy="419"/>
            </a:xfrm>
            <a:prstGeom prst="rect">
              <a:avLst/>
            </a:prstGeom>
            <a:noFill/>
            <a:ln w="9525">
              <a:noFill/>
              <a:miter lim="800000"/>
              <a:headEnd/>
              <a:tailEnd/>
            </a:ln>
            <a:effectLst/>
          </p:spPr>
          <p:txBody>
            <a:bodyPr wrap="square">
              <a:spAutoFit/>
            </a:bodyPr>
            <a:lstStyle/>
            <a:p>
              <a:pPr algn="ctr">
                <a:spcBef>
                  <a:spcPts val="0"/>
                </a:spcBef>
              </a:pPr>
              <a:r>
                <a:rPr lang="en-US" sz="1100" b="1" dirty="0" err="1" smtClean="0">
                  <a:solidFill>
                    <a:schemeClr val="tx1"/>
                  </a:solidFill>
                </a:rPr>
                <a:t>di</a:t>
              </a:r>
              <a:r>
                <a:rPr lang="en-US" sz="1100" b="1" dirty="0" smtClean="0">
                  <a:solidFill>
                    <a:schemeClr val="tx1"/>
                  </a:solidFill>
                </a:rPr>
                <a:t> </a:t>
              </a:r>
              <a:r>
                <a:rPr lang="en-US" sz="1100" b="1" dirty="0" err="1" smtClean="0">
                  <a:solidFill>
                    <a:schemeClr val="tx1"/>
                  </a:solidFill>
                </a:rPr>
                <a:t>Datahub</a:t>
              </a:r>
              <a:r>
                <a:rPr lang="en-US" sz="1100" b="1" dirty="0" smtClean="0">
                  <a:solidFill>
                    <a:schemeClr val="tx1"/>
                  </a:solidFill>
                </a:rPr>
                <a:t> Organizer</a:t>
              </a:r>
            </a:p>
            <a:p>
              <a:pPr algn="ctr">
                <a:spcBef>
                  <a:spcPts val="0"/>
                </a:spcBef>
              </a:pPr>
              <a:r>
                <a:rPr lang="en-US" sz="1100" b="1" dirty="0" smtClean="0">
                  <a:solidFill>
                    <a:schemeClr val="tx1"/>
                  </a:solidFill>
                </a:rPr>
                <a:t>NSO</a:t>
              </a:r>
              <a:endParaRPr lang="en-US" sz="1100" b="1" dirty="0">
                <a:solidFill>
                  <a:schemeClr val="tx1"/>
                </a:solidFill>
              </a:endParaRPr>
            </a:p>
          </p:txBody>
        </p:sp>
      </p:grpSp>
      <p:sp>
        <p:nvSpPr>
          <p:cNvPr id="2149" name="Text Box 101"/>
          <p:cNvSpPr txBox="1">
            <a:spLocks noChangeArrowheads="1"/>
          </p:cNvSpPr>
          <p:nvPr/>
        </p:nvSpPr>
        <p:spPr bwMode="auto">
          <a:xfrm rot="5400000">
            <a:off x="5219809" y="4008140"/>
            <a:ext cx="838200" cy="307777"/>
          </a:xfrm>
          <a:prstGeom prst="rect">
            <a:avLst/>
          </a:prstGeom>
          <a:noFill/>
          <a:ln w="9525" algn="ctr">
            <a:noFill/>
            <a:miter lim="800000"/>
            <a:headEnd/>
            <a:tailEnd/>
          </a:ln>
          <a:effectLst/>
        </p:spPr>
        <p:txBody>
          <a:bodyPr>
            <a:spAutoFit/>
          </a:bodyPr>
          <a:lstStyle/>
          <a:p>
            <a:pPr algn="ctr">
              <a:spcBef>
                <a:spcPct val="50000"/>
              </a:spcBef>
            </a:pPr>
            <a:r>
              <a:rPr lang="en-US" sz="1400" b="1" i="1" dirty="0">
                <a:solidFill>
                  <a:schemeClr val="tx1"/>
                </a:solidFill>
              </a:rPr>
              <a:t>Publish</a:t>
            </a:r>
          </a:p>
        </p:txBody>
      </p:sp>
      <p:sp>
        <p:nvSpPr>
          <p:cNvPr id="2155" name="Text Box 107"/>
          <p:cNvSpPr txBox="1">
            <a:spLocks noChangeArrowheads="1"/>
          </p:cNvSpPr>
          <p:nvPr/>
        </p:nvSpPr>
        <p:spPr bwMode="auto">
          <a:xfrm>
            <a:off x="6588224" y="2564904"/>
            <a:ext cx="838200" cy="261610"/>
          </a:xfrm>
          <a:prstGeom prst="rect">
            <a:avLst/>
          </a:prstGeom>
          <a:noFill/>
          <a:ln w="9525" algn="ctr">
            <a:noFill/>
            <a:miter lim="800000"/>
            <a:headEnd/>
            <a:tailEnd/>
          </a:ln>
          <a:effectLst/>
        </p:spPr>
        <p:txBody>
          <a:bodyPr>
            <a:spAutoFit/>
          </a:bodyPr>
          <a:lstStyle/>
          <a:p>
            <a:pPr algn="ctr">
              <a:spcBef>
                <a:spcPct val="50000"/>
              </a:spcBef>
            </a:pPr>
            <a:r>
              <a:rPr lang="en-US" sz="1050" b="1" i="1" dirty="0" smtClean="0">
                <a:solidFill>
                  <a:schemeClr val="tx1"/>
                </a:solidFill>
              </a:rPr>
              <a:t>Transfer</a:t>
            </a:r>
            <a:endParaRPr lang="en-US" sz="1050" b="1" i="1" dirty="0">
              <a:solidFill>
                <a:schemeClr val="tx1"/>
              </a:solidFill>
            </a:endParaRPr>
          </a:p>
        </p:txBody>
      </p:sp>
      <p:grpSp>
        <p:nvGrpSpPr>
          <p:cNvPr id="12" name="Group 144"/>
          <p:cNvGrpSpPr>
            <a:grpSpLocks/>
          </p:cNvGrpSpPr>
          <p:nvPr/>
        </p:nvGrpSpPr>
        <p:grpSpPr bwMode="auto">
          <a:xfrm>
            <a:off x="5813648" y="3356992"/>
            <a:ext cx="990600" cy="762000"/>
            <a:chOff x="2160" y="3360"/>
            <a:chExt cx="624" cy="480"/>
          </a:xfrm>
        </p:grpSpPr>
        <p:sp>
          <p:nvSpPr>
            <p:cNvPr id="2193" name="AutoShape 145"/>
            <p:cNvSpPr>
              <a:spLocks noChangeArrowheads="1"/>
            </p:cNvSpPr>
            <p:nvPr/>
          </p:nvSpPr>
          <p:spPr bwMode="auto">
            <a:xfrm rot="5400000">
              <a:off x="2187" y="3333"/>
              <a:ext cx="480" cy="533"/>
            </a:xfrm>
            <a:prstGeom prst="flowChartPunchedTape">
              <a:avLst/>
            </a:prstGeom>
            <a:solidFill>
              <a:schemeClr val="bg1"/>
            </a:solidFill>
            <a:ln w="9525">
              <a:solidFill>
                <a:schemeClr val="tx1"/>
              </a:solidFill>
              <a:miter lim="800000"/>
              <a:headEnd/>
              <a:tailEnd/>
            </a:ln>
            <a:effectLst/>
          </p:spPr>
          <p:txBody>
            <a:bodyPr wrap="none" anchor="ctr"/>
            <a:lstStyle/>
            <a:p>
              <a:pPr algn="ctr"/>
              <a:endParaRPr lang="en-US" sz="1400">
                <a:solidFill>
                  <a:schemeClr val="tx1"/>
                </a:solidFill>
              </a:endParaRPr>
            </a:p>
          </p:txBody>
        </p:sp>
        <p:sp>
          <p:nvSpPr>
            <p:cNvPr id="2194" name="Text Box 146"/>
            <p:cNvSpPr txBox="1">
              <a:spLocks noChangeArrowheads="1"/>
            </p:cNvSpPr>
            <p:nvPr/>
          </p:nvSpPr>
          <p:spPr bwMode="auto">
            <a:xfrm>
              <a:off x="2160" y="3603"/>
              <a:ext cx="624" cy="165"/>
            </a:xfrm>
            <a:prstGeom prst="rect">
              <a:avLst/>
            </a:prstGeom>
            <a:noFill/>
            <a:ln w="9525">
              <a:noFill/>
              <a:miter lim="800000"/>
              <a:headEnd/>
              <a:tailEnd/>
            </a:ln>
            <a:effectLst/>
          </p:spPr>
          <p:txBody>
            <a:bodyPr>
              <a:spAutoFit/>
            </a:bodyPr>
            <a:lstStyle/>
            <a:p>
              <a:pPr algn="ctr">
                <a:spcBef>
                  <a:spcPct val="50000"/>
                </a:spcBef>
              </a:pPr>
              <a:r>
                <a:rPr lang="en-US" sz="1100" b="1" dirty="0">
                  <a:solidFill>
                    <a:schemeClr val="tx1"/>
                  </a:solidFill>
                </a:rPr>
                <a:t>SDMX-ML</a:t>
              </a:r>
            </a:p>
          </p:txBody>
        </p:sp>
      </p:grpSp>
      <p:grpSp>
        <p:nvGrpSpPr>
          <p:cNvPr id="13" name="Group 147"/>
          <p:cNvGrpSpPr>
            <a:grpSpLocks/>
          </p:cNvGrpSpPr>
          <p:nvPr/>
        </p:nvGrpSpPr>
        <p:grpSpPr bwMode="auto">
          <a:xfrm>
            <a:off x="7391300" y="2310780"/>
            <a:ext cx="926940" cy="762000"/>
            <a:chOff x="2160" y="3360"/>
            <a:chExt cx="678" cy="480"/>
          </a:xfrm>
        </p:grpSpPr>
        <p:sp>
          <p:nvSpPr>
            <p:cNvPr id="2196" name="AutoShape 148"/>
            <p:cNvSpPr>
              <a:spLocks noChangeArrowheads="1"/>
            </p:cNvSpPr>
            <p:nvPr/>
          </p:nvSpPr>
          <p:spPr bwMode="auto">
            <a:xfrm rot="5400000">
              <a:off x="2232" y="3288"/>
              <a:ext cx="480" cy="624"/>
            </a:xfrm>
            <a:prstGeom prst="flowChartPunchedTape">
              <a:avLst/>
            </a:prstGeom>
            <a:solidFill>
              <a:schemeClr val="bg1"/>
            </a:solidFill>
            <a:ln w="9525">
              <a:solidFill>
                <a:schemeClr val="tx1"/>
              </a:solidFill>
              <a:miter lim="800000"/>
              <a:headEnd/>
              <a:tailEnd/>
            </a:ln>
            <a:effectLst/>
          </p:spPr>
          <p:txBody>
            <a:bodyPr wrap="none" anchor="ctr"/>
            <a:lstStyle/>
            <a:p>
              <a:pPr algn="ctr"/>
              <a:endParaRPr lang="en-US" sz="1400">
                <a:solidFill>
                  <a:schemeClr val="tx1"/>
                </a:solidFill>
              </a:endParaRPr>
            </a:p>
          </p:txBody>
        </p:sp>
        <p:sp>
          <p:nvSpPr>
            <p:cNvPr id="2197" name="Text Box 149"/>
            <p:cNvSpPr txBox="1">
              <a:spLocks noChangeArrowheads="1"/>
            </p:cNvSpPr>
            <p:nvPr/>
          </p:nvSpPr>
          <p:spPr bwMode="auto">
            <a:xfrm>
              <a:off x="2214" y="3627"/>
              <a:ext cx="624" cy="165"/>
            </a:xfrm>
            <a:prstGeom prst="rect">
              <a:avLst/>
            </a:prstGeom>
            <a:noFill/>
            <a:ln w="9525">
              <a:noFill/>
              <a:miter lim="800000"/>
              <a:headEnd/>
              <a:tailEnd/>
            </a:ln>
            <a:effectLst/>
          </p:spPr>
          <p:txBody>
            <a:bodyPr>
              <a:spAutoFit/>
            </a:bodyPr>
            <a:lstStyle/>
            <a:p>
              <a:pPr algn="ctr">
                <a:spcBef>
                  <a:spcPct val="50000"/>
                </a:spcBef>
              </a:pPr>
              <a:r>
                <a:rPr lang="en-US" sz="1100" b="1" dirty="0">
                  <a:solidFill>
                    <a:schemeClr val="tx1"/>
                  </a:solidFill>
                </a:rPr>
                <a:t>SDMX-ML</a:t>
              </a:r>
            </a:p>
          </p:txBody>
        </p:sp>
      </p:grpSp>
      <p:sp>
        <p:nvSpPr>
          <p:cNvPr id="2198" name="AutoShape 150"/>
          <p:cNvSpPr>
            <a:spLocks noChangeArrowheads="1"/>
          </p:cNvSpPr>
          <p:nvPr/>
        </p:nvSpPr>
        <p:spPr bwMode="auto">
          <a:xfrm rot="5400000">
            <a:off x="689620" y="3200648"/>
            <a:ext cx="2726432" cy="2734072"/>
          </a:xfrm>
          <a:custGeom>
            <a:avLst/>
            <a:gdLst>
              <a:gd name="G0" fmla="+- 15242 0 0"/>
              <a:gd name="G1" fmla="+- 19811 0 0"/>
              <a:gd name="G2" fmla="+- 3396 0 0"/>
              <a:gd name="G3" fmla="*/ 15242 1 2"/>
              <a:gd name="G4" fmla="+- G3 10800 0"/>
              <a:gd name="G5" fmla="+- 21600 15242 19811"/>
              <a:gd name="G6" fmla="+- 19811 3396 0"/>
              <a:gd name="G7" fmla="*/ G6 1 2"/>
              <a:gd name="G8" fmla="*/ 19811 2 1"/>
              <a:gd name="G9" fmla="+- G8 0 21600"/>
              <a:gd name="G10" fmla="*/ 21600 G0 G1"/>
              <a:gd name="G11" fmla="*/ 21600 G4 G1"/>
              <a:gd name="G12" fmla="*/ 21600 G5 G1"/>
              <a:gd name="G13" fmla="*/ 21600 G7 G1"/>
              <a:gd name="G14" fmla="*/ 19811 1 2"/>
              <a:gd name="G15" fmla="+- G5 0 G4"/>
              <a:gd name="G16" fmla="+- G0 0 G4"/>
              <a:gd name="G17" fmla="*/ G2 G15 G16"/>
              <a:gd name="T0" fmla="*/ 18421 w 21600"/>
              <a:gd name="T1" fmla="*/ 0 h 21600"/>
              <a:gd name="T2" fmla="*/ 15242 w 21600"/>
              <a:gd name="T3" fmla="*/ 3396 h 21600"/>
              <a:gd name="T4" fmla="*/ 0 w 21600"/>
              <a:gd name="T5" fmla="*/ 20084 h 21600"/>
              <a:gd name="T6" fmla="*/ 9906 w 21600"/>
              <a:gd name="T7" fmla="*/ 21600 h 21600"/>
              <a:gd name="T8" fmla="*/ 19811 w 21600"/>
              <a:gd name="T9" fmla="*/ 12652 h 21600"/>
              <a:gd name="T10" fmla="*/ 21600 w 21600"/>
              <a:gd name="T11" fmla="*/ 3396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421" y="0"/>
                </a:moveTo>
                <a:lnTo>
                  <a:pt x="15242" y="3396"/>
                </a:lnTo>
                <a:lnTo>
                  <a:pt x="17031" y="3396"/>
                </a:lnTo>
                <a:lnTo>
                  <a:pt x="17031" y="18569"/>
                </a:lnTo>
                <a:lnTo>
                  <a:pt x="0" y="18569"/>
                </a:lnTo>
                <a:lnTo>
                  <a:pt x="0" y="21600"/>
                </a:lnTo>
                <a:lnTo>
                  <a:pt x="19811" y="21600"/>
                </a:lnTo>
                <a:lnTo>
                  <a:pt x="19811" y="3396"/>
                </a:lnTo>
                <a:lnTo>
                  <a:pt x="21600" y="3396"/>
                </a:lnTo>
                <a:close/>
              </a:path>
            </a:pathLst>
          </a:custGeom>
          <a:solidFill>
            <a:schemeClr val="bg1"/>
          </a:solidFill>
          <a:ln w="9525" algn="ctr">
            <a:solidFill>
              <a:schemeClr val="tx1"/>
            </a:solidFill>
            <a:miter lim="800000"/>
            <a:headEnd/>
            <a:tailEnd/>
          </a:ln>
          <a:effectLst/>
        </p:spPr>
        <p:txBody>
          <a:bodyPr wrap="none" anchor="ctr"/>
          <a:lstStyle/>
          <a:p>
            <a:pPr algn="ctr"/>
            <a:endParaRPr lang="en-US" sz="1600">
              <a:solidFill>
                <a:schemeClr val="tx1"/>
              </a:solidFill>
            </a:endParaRPr>
          </a:p>
        </p:txBody>
      </p:sp>
      <p:sp>
        <p:nvSpPr>
          <p:cNvPr id="2101" name="Text Box 53"/>
          <p:cNvSpPr txBox="1">
            <a:spLocks noChangeArrowheads="1"/>
          </p:cNvSpPr>
          <p:nvPr/>
        </p:nvSpPr>
        <p:spPr bwMode="auto">
          <a:xfrm>
            <a:off x="899592" y="4725144"/>
            <a:ext cx="2232248" cy="253916"/>
          </a:xfrm>
          <a:prstGeom prst="rect">
            <a:avLst/>
          </a:prstGeom>
          <a:noFill/>
          <a:ln w="9525">
            <a:noFill/>
            <a:miter lim="800000"/>
            <a:headEnd/>
            <a:tailEnd/>
          </a:ln>
          <a:effectLst/>
        </p:spPr>
        <p:txBody>
          <a:bodyPr wrap="square">
            <a:spAutoFit/>
          </a:bodyPr>
          <a:lstStyle/>
          <a:p>
            <a:pPr algn="ctr">
              <a:spcBef>
                <a:spcPct val="50000"/>
              </a:spcBef>
            </a:pPr>
            <a:r>
              <a:rPr lang="en-US" sz="1050" b="1" i="1" dirty="0">
                <a:solidFill>
                  <a:schemeClr val="tx1"/>
                </a:solidFill>
              </a:rPr>
              <a:t>Option 2: Convert DES </a:t>
            </a:r>
            <a:r>
              <a:rPr lang="en-US" sz="1050" b="1" i="1" dirty="0" smtClean="0">
                <a:solidFill>
                  <a:schemeClr val="tx1"/>
                </a:solidFill>
              </a:rPr>
              <a:t>to</a:t>
            </a:r>
            <a:endParaRPr lang="en-US" sz="1050" b="1" i="1" dirty="0">
              <a:solidFill>
                <a:schemeClr val="tx1"/>
              </a:solidFill>
            </a:endParaRPr>
          </a:p>
        </p:txBody>
      </p:sp>
      <p:grpSp>
        <p:nvGrpSpPr>
          <p:cNvPr id="14" name="Group 41"/>
          <p:cNvGrpSpPr>
            <a:grpSpLocks/>
          </p:cNvGrpSpPr>
          <p:nvPr/>
        </p:nvGrpSpPr>
        <p:grpSpPr bwMode="auto">
          <a:xfrm>
            <a:off x="382898" y="4941077"/>
            <a:ext cx="1307985" cy="914400"/>
            <a:chOff x="1188" y="1629"/>
            <a:chExt cx="818" cy="653"/>
          </a:xfrm>
        </p:grpSpPr>
        <p:sp>
          <p:nvSpPr>
            <p:cNvPr id="2086" name="laptop"/>
            <p:cNvSpPr>
              <a:spLocks noEditPoints="1" noChangeArrowheads="1"/>
            </p:cNvSpPr>
            <p:nvPr/>
          </p:nvSpPr>
          <p:spPr bwMode="auto">
            <a:xfrm>
              <a:off x="1190" y="1629"/>
              <a:ext cx="816" cy="653"/>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FFFF99"/>
            </a:solidFill>
            <a:ln w="9525">
              <a:solidFill>
                <a:srgbClr val="000000"/>
              </a:solidFill>
              <a:miter lim="800000"/>
              <a:headEnd/>
              <a:tailEnd/>
            </a:ln>
          </p:spPr>
          <p:txBody>
            <a:bodyPr/>
            <a:lstStyle/>
            <a:p>
              <a:pPr algn="ctr"/>
              <a:endParaRPr lang="en-US" sz="1600">
                <a:solidFill>
                  <a:schemeClr val="tx1"/>
                </a:solidFill>
              </a:endParaRPr>
            </a:p>
          </p:txBody>
        </p:sp>
        <p:sp>
          <p:nvSpPr>
            <p:cNvPr id="2087" name="Text Box 39"/>
            <p:cNvSpPr txBox="1">
              <a:spLocks noChangeArrowheads="1"/>
            </p:cNvSpPr>
            <p:nvPr/>
          </p:nvSpPr>
          <p:spPr bwMode="auto">
            <a:xfrm>
              <a:off x="1188" y="1654"/>
              <a:ext cx="816" cy="412"/>
            </a:xfrm>
            <a:prstGeom prst="rect">
              <a:avLst/>
            </a:prstGeom>
            <a:noFill/>
            <a:ln w="9525">
              <a:noFill/>
              <a:miter lim="800000"/>
              <a:headEnd/>
              <a:tailEnd/>
            </a:ln>
            <a:effectLst/>
          </p:spPr>
          <p:txBody>
            <a:bodyPr>
              <a:spAutoFit/>
            </a:bodyPr>
            <a:lstStyle/>
            <a:p>
              <a:pPr algn="ctr">
                <a:spcBef>
                  <a:spcPts val="0"/>
                </a:spcBef>
              </a:pPr>
              <a:r>
                <a:rPr lang="en-US" sz="1050" b="1" dirty="0" err="1" smtClean="0">
                  <a:solidFill>
                    <a:schemeClr val="tx1"/>
                  </a:solidFill>
                </a:rPr>
                <a:t>di</a:t>
              </a:r>
              <a:r>
                <a:rPr lang="en-US" sz="1050" b="1" dirty="0" smtClean="0">
                  <a:solidFill>
                    <a:schemeClr val="tx1"/>
                  </a:solidFill>
                </a:rPr>
                <a:t> </a:t>
              </a:r>
              <a:r>
                <a:rPr lang="en-US" sz="1050" b="1" dirty="0" err="1" smtClean="0">
                  <a:solidFill>
                    <a:schemeClr val="tx1"/>
                  </a:solidFill>
                </a:rPr>
                <a:t>Datahub</a:t>
              </a:r>
              <a:r>
                <a:rPr lang="en-US" sz="1050" b="1" dirty="0" smtClean="0">
                  <a:solidFill>
                    <a:schemeClr val="tx1"/>
                  </a:solidFill>
                </a:rPr>
                <a:t> Organizer</a:t>
              </a:r>
            </a:p>
            <a:p>
              <a:pPr algn="ctr">
                <a:spcBef>
                  <a:spcPts val="0"/>
                </a:spcBef>
              </a:pPr>
              <a:r>
                <a:rPr lang="en-US" sz="1050" b="1" dirty="0" smtClean="0">
                  <a:solidFill>
                    <a:schemeClr val="tx1"/>
                  </a:solidFill>
                </a:rPr>
                <a:t>LM</a:t>
              </a:r>
              <a:endParaRPr lang="en-US" sz="1050" b="1" dirty="0">
                <a:solidFill>
                  <a:schemeClr val="tx1"/>
                </a:solidFill>
              </a:endParaRPr>
            </a:p>
          </p:txBody>
        </p:sp>
      </p:grpSp>
      <p:grpSp>
        <p:nvGrpSpPr>
          <p:cNvPr id="15" name="Group 70"/>
          <p:cNvGrpSpPr>
            <a:grpSpLocks/>
          </p:cNvGrpSpPr>
          <p:nvPr/>
        </p:nvGrpSpPr>
        <p:grpSpPr bwMode="auto">
          <a:xfrm>
            <a:off x="1769615" y="5153026"/>
            <a:ext cx="963694" cy="762000"/>
            <a:chOff x="2128" y="3350"/>
            <a:chExt cx="690" cy="480"/>
          </a:xfrm>
        </p:grpSpPr>
        <p:sp>
          <p:nvSpPr>
            <p:cNvPr id="2119" name="AutoShape 71"/>
            <p:cNvSpPr>
              <a:spLocks noChangeArrowheads="1"/>
            </p:cNvSpPr>
            <p:nvPr/>
          </p:nvSpPr>
          <p:spPr bwMode="auto">
            <a:xfrm rot="5400000">
              <a:off x="2200" y="3278"/>
              <a:ext cx="480" cy="624"/>
            </a:xfrm>
            <a:prstGeom prst="flowChartPunchedTape">
              <a:avLst/>
            </a:prstGeom>
            <a:solidFill>
              <a:schemeClr val="bg1"/>
            </a:solidFill>
            <a:ln w="9525">
              <a:solidFill>
                <a:schemeClr val="tx1"/>
              </a:solidFill>
              <a:miter lim="800000"/>
              <a:headEnd/>
              <a:tailEnd/>
            </a:ln>
            <a:effectLst/>
          </p:spPr>
          <p:txBody>
            <a:bodyPr wrap="none" anchor="ctr"/>
            <a:lstStyle/>
            <a:p>
              <a:pPr algn="ctr"/>
              <a:endParaRPr lang="en-US" sz="900">
                <a:solidFill>
                  <a:schemeClr val="tx1"/>
                </a:solidFill>
              </a:endParaRPr>
            </a:p>
          </p:txBody>
        </p:sp>
        <p:sp>
          <p:nvSpPr>
            <p:cNvPr id="2120" name="Text Box 72"/>
            <p:cNvSpPr txBox="1">
              <a:spLocks noChangeArrowheads="1"/>
            </p:cNvSpPr>
            <p:nvPr/>
          </p:nvSpPr>
          <p:spPr bwMode="auto">
            <a:xfrm>
              <a:off x="2194" y="3609"/>
              <a:ext cx="624" cy="165"/>
            </a:xfrm>
            <a:prstGeom prst="rect">
              <a:avLst/>
            </a:prstGeom>
            <a:noFill/>
            <a:ln w="9525">
              <a:noFill/>
              <a:miter lim="800000"/>
              <a:headEnd/>
              <a:tailEnd/>
            </a:ln>
            <a:effectLst/>
          </p:spPr>
          <p:txBody>
            <a:bodyPr>
              <a:spAutoFit/>
            </a:bodyPr>
            <a:lstStyle/>
            <a:p>
              <a:pPr algn="ctr">
                <a:spcBef>
                  <a:spcPct val="50000"/>
                </a:spcBef>
              </a:pPr>
              <a:r>
                <a:rPr lang="en-US" sz="1100" b="1" dirty="0">
                  <a:solidFill>
                    <a:schemeClr val="tx1"/>
                  </a:solidFill>
                </a:rPr>
                <a:t>SDMX-ML</a:t>
              </a:r>
              <a:endParaRPr lang="en-US" sz="1400" b="1" dirty="0">
                <a:solidFill>
                  <a:schemeClr val="tx1"/>
                </a:solidFill>
              </a:endParaRPr>
            </a:p>
          </p:txBody>
        </p:sp>
      </p:grpSp>
      <p:grpSp>
        <p:nvGrpSpPr>
          <p:cNvPr id="16" name="Group 152"/>
          <p:cNvGrpSpPr>
            <a:grpSpLocks/>
          </p:cNvGrpSpPr>
          <p:nvPr/>
        </p:nvGrpSpPr>
        <p:grpSpPr bwMode="auto">
          <a:xfrm>
            <a:off x="381000" y="6122146"/>
            <a:ext cx="8412163" cy="418360"/>
            <a:chOff x="240" y="3966"/>
            <a:chExt cx="5299" cy="336"/>
          </a:xfrm>
        </p:grpSpPr>
        <p:sp>
          <p:nvSpPr>
            <p:cNvPr id="2201" name="laptop"/>
            <p:cNvSpPr>
              <a:spLocks noEditPoints="1" noChangeArrowheads="1"/>
            </p:cNvSpPr>
            <p:nvPr/>
          </p:nvSpPr>
          <p:spPr bwMode="auto">
            <a:xfrm>
              <a:off x="3120" y="3999"/>
              <a:ext cx="480" cy="288"/>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solidFill>
            <a:ln w="9525">
              <a:solidFill>
                <a:srgbClr val="000000"/>
              </a:solidFill>
              <a:miter lim="800000"/>
              <a:headEnd/>
              <a:tailEnd/>
            </a:ln>
          </p:spPr>
          <p:txBody>
            <a:bodyPr/>
            <a:lstStyle/>
            <a:p>
              <a:pPr algn="ctr"/>
              <a:endParaRPr lang="en-US" sz="1600" dirty="0">
                <a:solidFill>
                  <a:schemeClr val="tx1"/>
                </a:solidFill>
              </a:endParaRPr>
            </a:p>
          </p:txBody>
        </p:sp>
        <p:sp>
          <p:nvSpPr>
            <p:cNvPr id="2202" name="Webpage"/>
            <p:cNvSpPr>
              <a:spLocks noEditPoints="1" noChangeArrowheads="1"/>
            </p:cNvSpPr>
            <p:nvPr/>
          </p:nvSpPr>
          <p:spPr bwMode="auto">
            <a:xfrm>
              <a:off x="4357" y="3993"/>
              <a:ext cx="299" cy="288"/>
            </a:xfrm>
            <a:custGeom>
              <a:avLst/>
              <a:gdLst>
                <a:gd name="T0" fmla="*/ 5187 w 21600"/>
                <a:gd name="T1" fmla="*/ 21600 h 21600"/>
                <a:gd name="T2" fmla="*/ 0 w 21600"/>
                <a:gd name="T3" fmla="*/ 17509 h 21600"/>
                <a:gd name="T4" fmla="*/ 21600 w 21600"/>
                <a:gd name="T5" fmla="*/ 0 h 21600"/>
                <a:gd name="T6" fmla="*/ 0 w 21600"/>
                <a:gd name="T7" fmla="*/ 0 h 21600"/>
                <a:gd name="T8" fmla="*/ 10800 w 21600"/>
                <a:gd name="T9" fmla="*/ 0 h 21600"/>
                <a:gd name="T10" fmla="*/ 21600 w 21600"/>
                <a:gd name="T11" fmla="*/ 0 h 21600"/>
                <a:gd name="T12" fmla="*/ 21600 w 21600"/>
                <a:gd name="T13" fmla="*/ 10800 h 21600"/>
                <a:gd name="T14" fmla="*/ 21600 w 21600"/>
                <a:gd name="T15" fmla="*/ 21600 h 21600"/>
                <a:gd name="T16" fmla="*/ 10800 w 21600"/>
                <a:gd name="T17" fmla="*/ 21600 h 21600"/>
                <a:gd name="T18" fmla="*/ 0 w 21600"/>
                <a:gd name="T19" fmla="*/ 10800 h 21600"/>
                <a:gd name="T20" fmla="*/ 1955 w 21600"/>
                <a:gd name="T21" fmla="*/ 12829 h 21600"/>
                <a:gd name="T22" fmla="*/ 19814 w 21600"/>
                <a:gd name="T23" fmla="*/ 207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chemeClr val="bg1"/>
            </a:solidFill>
            <a:ln w="9525">
              <a:solidFill>
                <a:srgbClr val="000000"/>
              </a:solidFill>
              <a:miter lim="800000"/>
              <a:headEnd/>
              <a:tailEnd/>
            </a:ln>
          </p:spPr>
          <p:txBody>
            <a:bodyPr/>
            <a:lstStyle/>
            <a:p>
              <a:pPr algn="ctr"/>
              <a:endParaRPr lang="en-US" sz="1600"/>
            </a:p>
          </p:txBody>
        </p:sp>
        <p:sp>
          <p:nvSpPr>
            <p:cNvPr id="2203" name="AutoShape 155"/>
            <p:cNvSpPr>
              <a:spLocks noChangeArrowheads="1"/>
            </p:cNvSpPr>
            <p:nvPr/>
          </p:nvSpPr>
          <p:spPr bwMode="auto">
            <a:xfrm>
              <a:off x="240" y="3966"/>
              <a:ext cx="480" cy="336"/>
            </a:xfrm>
            <a:prstGeom prst="can">
              <a:avLst>
                <a:gd name="adj" fmla="val 25000"/>
              </a:avLst>
            </a:prstGeom>
            <a:solidFill>
              <a:schemeClr val="bg1"/>
            </a:solidFill>
            <a:ln w="9525">
              <a:solidFill>
                <a:schemeClr val="tx1"/>
              </a:solidFill>
              <a:round/>
              <a:headEnd/>
              <a:tailEnd/>
            </a:ln>
            <a:effectLst/>
          </p:spPr>
          <p:txBody>
            <a:bodyPr wrap="none" anchor="ctr"/>
            <a:lstStyle/>
            <a:p>
              <a:pPr algn="ctr"/>
              <a:endParaRPr lang="en-US" sz="1600"/>
            </a:p>
          </p:txBody>
        </p:sp>
        <p:grpSp>
          <p:nvGrpSpPr>
            <p:cNvPr id="17" name="Group 156"/>
            <p:cNvGrpSpPr>
              <a:grpSpLocks/>
            </p:cNvGrpSpPr>
            <p:nvPr/>
          </p:nvGrpSpPr>
          <p:grpSpPr bwMode="auto">
            <a:xfrm>
              <a:off x="1296" y="3966"/>
              <a:ext cx="432" cy="336"/>
              <a:chOff x="1152" y="1760"/>
              <a:chExt cx="688" cy="520"/>
            </a:xfrm>
          </p:grpSpPr>
          <p:sp>
            <p:nvSpPr>
              <p:cNvPr id="2205" name="AutoShape 157"/>
              <p:cNvSpPr>
                <a:spLocks noChangeArrowheads="1"/>
              </p:cNvSpPr>
              <p:nvPr/>
            </p:nvSpPr>
            <p:spPr bwMode="auto">
              <a:xfrm>
                <a:off x="1264" y="1760"/>
                <a:ext cx="576" cy="384"/>
              </a:xfrm>
              <a:prstGeom prst="flowChartDocument">
                <a:avLst/>
              </a:prstGeom>
              <a:solidFill>
                <a:srgbClr val="FFFFFF"/>
              </a:solidFill>
              <a:ln w="9525">
                <a:solidFill>
                  <a:schemeClr val="tx1"/>
                </a:solidFill>
                <a:miter lim="800000"/>
                <a:headEnd/>
                <a:tailEnd/>
              </a:ln>
              <a:effectLst/>
            </p:spPr>
            <p:txBody>
              <a:bodyPr wrap="none" anchor="ctr"/>
              <a:lstStyle/>
              <a:p>
                <a:pPr algn="ctr"/>
                <a:endParaRPr lang="en-US" sz="1600"/>
              </a:p>
            </p:txBody>
          </p:sp>
          <p:sp>
            <p:nvSpPr>
              <p:cNvPr id="2206" name="AutoShape 158"/>
              <p:cNvSpPr>
                <a:spLocks noChangeArrowheads="1"/>
              </p:cNvSpPr>
              <p:nvPr/>
            </p:nvSpPr>
            <p:spPr bwMode="auto">
              <a:xfrm>
                <a:off x="1208" y="1824"/>
                <a:ext cx="576" cy="384"/>
              </a:xfrm>
              <a:prstGeom prst="flowChartDocument">
                <a:avLst/>
              </a:prstGeom>
              <a:solidFill>
                <a:srgbClr val="FFFFFF"/>
              </a:solidFill>
              <a:ln w="9525">
                <a:solidFill>
                  <a:schemeClr val="tx1"/>
                </a:solidFill>
                <a:miter lim="800000"/>
                <a:headEnd/>
                <a:tailEnd/>
              </a:ln>
              <a:effectLst/>
            </p:spPr>
            <p:txBody>
              <a:bodyPr wrap="none" anchor="ctr"/>
              <a:lstStyle/>
              <a:p>
                <a:pPr algn="ctr"/>
                <a:endParaRPr lang="en-US" sz="1600"/>
              </a:p>
            </p:txBody>
          </p:sp>
          <p:sp>
            <p:nvSpPr>
              <p:cNvPr id="2207" name="AutoShape 159"/>
              <p:cNvSpPr>
                <a:spLocks noChangeArrowheads="1"/>
              </p:cNvSpPr>
              <p:nvPr/>
            </p:nvSpPr>
            <p:spPr bwMode="auto">
              <a:xfrm>
                <a:off x="1152" y="1896"/>
                <a:ext cx="576" cy="384"/>
              </a:xfrm>
              <a:prstGeom prst="flowChartDocument">
                <a:avLst/>
              </a:prstGeom>
              <a:solidFill>
                <a:srgbClr val="FFFFFF"/>
              </a:solidFill>
              <a:ln w="9525">
                <a:solidFill>
                  <a:schemeClr val="tx1"/>
                </a:solidFill>
                <a:miter lim="800000"/>
                <a:headEnd/>
                <a:tailEnd/>
              </a:ln>
              <a:effectLst/>
            </p:spPr>
            <p:txBody>
              <a:bodyPr wrap="none" anchor="ctr"/>
              <a:lstStyle/>
              <a:p>
                <a:pPr algn="ctr"/>
                <a:endParaRPr lang="en-US" sz="1600"/>
              </a:p>
            </p:txBody>
          </p:sp>
        </p:grpSp>
        <p:sp>
          <p:nvSpPr>
            <p:cNvPr id="2208" name="Text Box 160"/>
            <p:cNvSpPr txBox="1">
              <a:spLocks noChangeArrowheads="1"/>
            </p:cNvSpPr>
            <p:nvPr/>
          </p:nvSpPr>
          <p:spPr bwMode="auto">
            <a:xfrm>
              <a:off x="686" y="4036"/>
              <a:ext cx="500" cy="198"/>
            </a:xfrm>
            <a:prstGeom prst="rect">
              <a:avLst/>
            </a:prstGeom>
            <a:noFill/>
            <a:ln w="9525" algn="ctr">
              <a:noFill/>
              <a:miter lim="800000"/>
              <a:headEnd/>
              <a:tailEnd/>
            </a:ln>
            <a:effectLst/>
          </p:spPr>
          <p:txBody>
            <a:bodyPr wrap="square">
              <a:spAutoFit/>
            </a:bodyPr>
            <a:lstStyle/>
            <a:p>
              <a:pPr algn="ctr">
                <a:spcBef>
                  <a:spcPct val="50000"/>
                </a:spcBef>
              </a:pPr>
              <a:r>
                <a:rPr lang="en-US" sz="1000" dirty="0"/>
                <a:t>Database</a:t>
              </a:r>
            </a:p>
          </p:txBody>
        </p:sp>
        <p:sp>
          <p:nvSpPr>
            <p:cNvPr id="2209" name="Text Box 161"/>
            <p:cNvSpPr txBox="1">
              <a:spLocks noChangeArrowheads="1"/>
            </p:cNvSpPr>
            <p:nvPr/>
          </p:nvSpPr>
          <p:spPr bwMode="auto">
            <a:xfrm>
              <a:off x="1712" y="4018"/>
              <a:ext cx="666" cy="198"/>
            </a:xfrm>
            <a:prstGeom prst="rect">
              <a:avLst/>
            </a:prstGeom>
            <a:noFill/>
            <a:ln w="9525" algn="ctr">
              <a:noFill/>
              <a:miter lim="800000"/>
              <a:headEnd/>
              <a:tailEnd/>
            </a:ln>
            <a:effectLst/>
          </p:spPr>
          <p:txBody>
            <a:bodyPr wrap="square">
              <a:spAutoFit/>
            </a:bodyPr>
            <a:lstStyle/>
            <a:p>
              <a:pPr algn="ctr">
                <a:spcBef>
                  <a:spcPct val="50000"/>
                </a:spcBef>
              </a:pPr>
              <a:r>
                <a:rPr lang="en-US" sz="1000"/>
                <a:t>Spreadsheets</a:t>
              </a:r>
            </a:p>
          </p:txBody>
        </p:sp>
        <p:sp>
          <p:nvSpPr>
            <p:cNvPr id="2210" name="Text Box 162"/>
            <p:cNvSpPr txBox="1">
              <a:spLocks noChangeArrowheads="1"/>
            </p:cNvSpPr>
            <p:nvPr/>
          </p:nvSpPr>
          <p:spPr bwMode="auto">
            <a:xfrm>
              <a:off x="3470" y="4027"/>
              <a:ext cx="944" cy="198"/>
            </a:xfrm>
            <a:prstGeom prst="rect">
              <a:avLst/>
            </a:prstGeom>
            <a:noFill/>
            <a:ln w="9525" algn="ctr">
              <a:noFill/>
              <a:miter lim="800000"/>
              <a:headEnd/>
              <a:tailEnd/>
            </a:ln>
            <a:effectLst/>
          </p:spPr>
          <p:txBody>
            <a:bodyPr wrap="square">
              <a:spAutoFit/>
            </a:bodyPr>
            <a:lstStyle/>
            <a:p>
              <a:pPr algn="ctr">
                <a:spcBef>
                  <a:spcPct val="50000"/>
                </a:spcBef>
              </a:pPr>
              <a:r>
                <a:rPr lang="en-US" sz="1000"/>
                <a:t>Desktop application</a:t>
              </a:r>
            </a:p>
          </p:txBody>
        </p:sp>
        <p:sp>
          <p:nvSpPr>
            <p:cNvPr id="2211" name="Text Box 163"/>
            <p:cNvSpPr txBox="1">
              <a:spLocks noChangeArrowheads="1"/>
            </p:cNvSpPr>
            <p:nvPr/>
          </p:nvSpPr>
          <p:spPr bwMode="auto">
            <a:xfrm>
              <a:off x="4484" y="4018"/>
              <a:ext cx="1055" cy="204"/>
            </a:xfrm>
            <a:prstGeom prst="rect">
              <a:avLst/>
            </a:prstGeom>
            <a:noFill/>
            <a:ln w="9525" algn="ctr">
              <a:noFill/>
              <a:miter lim="800000"/>
              <a:headEnd/>
              <a:tailEnd/>
            </a:ln>
            <a:effectLst/>
          </p:spPr>
          <p:txBody>
            <a:bodyPr wrap="square">
              <a:spAutoFit/>
            </a:bodyPr>
            <a:lstStyle/>
            <a:p>
              <a:pPr algn="ctr">
                <a:spcBef>
                  <a:spcPct val="50000"/>
                </a:spcBef>
              </a:pPr>
              <a:r>
                <a:rPr lang="en-US" sz="1000" dirty="0"/>
                <a:t>Web application</a:t>
              </a:r>
            </a:p>
          </p:txBody>
        </p:sp>
        <p:sp>
          <p:nvSpPr>
            <p:cNvPr id="2212" name="AutoShape 164"/>
            <p:cNvSpPr>
              <a:spLocks noChangeArrowheads="1"/>
            </p:cNvSpPr>
            <p:nvPr/>
          </p:nvSpPr>
          <p:spPr bwMode="auto">
            <a:xfrm rot="5400000">
              <a:off x="2376" y="3960"/>
              <a:ext cx="288" cy="336"/>
            </a:xfrm>
            <a:prstGeom prst="flowChartPunchedTape">
              <a:avLst/>
            </a:prstGeom>
            <a:solidFill>
              <a:schemeClr val="bg1"/>
            </a:solidFill>
            <a:ln w="9525">
              <a:solidFill>
                <a:schemeClr val="tx1"/>
              </a:solidFill>
              <a:miter lim="800000"/>
              <a:headEnd/>
              <a:tailEnd/>
            </a:ln>
            <a:effectLst/>
          </p:spPr>
          <p:txBody>
            <a:bodyPr wrap="none" anchor="ctr"/>
            <a:lstStyle/>
            <a:p>
              <a:pPr algn="ctr"/>
              <a:endParaRPr lang="en-US" sz="1600"/>
            </a:p>
          </p:txBody>
        </p:sp>
        <p:sp>
          <p:nvSpPr>
            <p:cNvPr id="2213" name="Text Box 165"/>
            <p:cNvSpPr txBox="1">
              <a:spLocks noChangeArrowheads="1"/>
            </p:cNvSpPr>
            <p:nvPr/>
          </p:nvSpPr>
          <p:spPr bwMode="auto">
            <a:xfrm>
              <a:off x="2486" y="4021"/>
              <a:ext cx="666" cy="204"/>
            </a:xfrm>
            <a:prstGeom prst="rect">
              <a:avLst/>
            </a:prstGeom>
            <a:noFill/>
            <a:ln w="9525" algn="ctr">
              <a:noFill/>
              <a:miter lim="800000"/>
              <a:headEnd/>
              <a:tailEnd/>
            </a:ln>
            <a:effectLst/>
          </p:spPr>
          <p:txBody>
            <a:bodyPr wrap="square">
              <a:spAutoFit/>
            </a:bodyPr>
            <a:lstStyle/>
            <a:p>
              <a:pPr algn="ctr">
                <a:spcBef>
                  <a:spcPct val="50000"/>
                </a:spcBef>
              </a:pPr>
              <a:r>
                <a:rPr lang="en-US" sz="1000" dirty="0"/>
                <a:t>XML</a:t>
              </a:r>
            </a:p>
          </p:txBody>
        </p:sp>
      </p:grpSp>
      <p:sp>
        <p:nvSpPr>
          <p:cNvPr id="2214" name="Text Box 166"/>
          <p:cNvSpPr txBox="1">
            <a:spLocks noChangeArrowheads="1"/>
          </p:cNvSpPr>
          <p:nvPr/>
        </p:nvSpPr>
        <p:spPr bwMode="auto">
          <a:xfrm>
            <a:off x="381000" y="6540500"/>
            <a:ext cx="6629400" cy="338554"/>
          </a:xfrm>
          <a:prstGeom prst="rect">
            <a:avLst/>
          </a:prstGeom>
          <a:noFill/>
          <a:ln w="9525" algn="ctr">
            <a:noFill/>
            <a:miter lim="800000"/>
            <a:headEnd/>
            <a:tailEnd/>
          </a:ln>
          <a:effectLst/>
        </p:spPr>
        <p:txBody>
          <a:bodyPr>
            <a:spAutoFit/>
          </a:bodyPr>
          <a:lstStyle/>
          <a:p>
            <a:pPr algn="ctr">
              <a:spcBef>
                <a:spcPct val="50000"/>
              </a:spcBef>
            </a:pPr>
            <a:endParaRPr lang="en-US" sz="1600">
              <a:solidFill>
                <a:schemeClr val="tx1"/>
              </a:solidFill>
            </a:endParaRPr>
          </a:p>
        </p:txBody>
      </p:sp>
      <p:sp>
        <p:nvSpPr>
          <p:cNvPr id="2215" name="Text Box 167"/>
          <p:cNvSpPr txBox="1">
            <a:spLocks noChangeArrowheads="1"/>
          </p:cNvSpPr>
          <p:nvPr/>
        </p:nvSpPr>
        <p:spPr bwMode="auto">
          <a:xfrm>
            <a:off x="381000" y="6573838"/>
            <a:ext cx="8534400" cy="261610"/>
          </a:xfrm>
          <a:prstGeom prst="rect">
            <a:avLst/>
          </a:prstGeom>
          <a:noFill/>
          <a:ln w="9525" algn="ctr">
            <a:noFill/>
            <a:miter lim="800000"/>
            <a:headEnd/>
            <a:tailEnd/>
          </a:ln>
          <a:effectLst/>
        </p:spPr>
        <p:txBody>
          <a:bodyPr>
            <a:spAutoFit/>
          </a:bodyPr>
          <a:lstStyle/>
          <a:p>
            <a:pPr algn="ctr">
              <a:spcBef>
                <a:spcPct val="50000"/>
              </a:spcBef>
            </a:pPr>
            <a:r>
              <a:rPr lang="en-US" sz="1050" dirty="0"/>
              <a:t>Grey Objects = Existing tools; Yellow Objects = DevInfo development; Blue Objects = UNSD development</a:t>
            </a:r>
          </a:p>
        </p:txBody>
      </p:sp>
      <p:sp>
        <p:nvSpPr>
          <p:cNvPr id="2217" name="Text Box 169"/>
          <p:cNvSpPr txBox="1">
            <a:spLocks noChangeArrowheads="1"/>
          </p:cNvSpPr>
          <p:nvPr/>
        </p:nvSpPr>
        <p:spPr bwMode="auto">
          <a:xfrm>
            <a:off x="3466976" y="2132856"/>
            <a:ext cx="914400" cy="261610"/>
          </a:xfrm>
          <a:prstGeom prst="rect">
            <a:avLst/>
          </a:prstGeom>
          <a:noFill/>
          <a:ln w="9525" algn="ctr">
            <a:noFill/>
            <a:miter lim="800000"/>
            <a:headEnd/>
            <a:tailEnd/>
          </a:ln>
          <a:effectLst/>
        </p:spPr>
        <p:txBody>
          <a:bodyPr>
            <a:spAutoFit/>
          </a:bodyPr>
          <a:lstStyle/>
          <a:p>
            <a:pPr algn="ctr">
              <a:spcBef>
                <a:spcPct val="50000"/>
              </a:spcBef>
            </a:pPr>
            <a:r>
              <a:rPr lang="en-US" sz="1100" b="1" i="1" dirty="0">
                <a:solidFill>
                  <a:schemeClr val="tx1"/>
                </a:solidFill>
              </a:rPr>
              <a:t>Upload</a:t>
            </a:r>
          </a:p>
        </p:txBody>
      </p:sp>
      <p:grpSp>
        <p:nvGrpSpPr>
          <p:cNvPr id="18" name="Group 173"/>
          <p:cNvGrpSpPr>
            <a:grpSpLocks/>
          </p:cNvGrpSpPr>
          <p:nvPr/>
        </p:nvGrpSpPr>
        <p:grpSpPr bwMode="auto">
          <a:xfrm>
            <a:off x="5292080" y="980728"/>
            <a:ext cx="1080120" cy="1143000"/>
            <a:chOff x="3360" y="576"/>
            <a:chExt cx="720" cy="720"/>
          </a:xfrm>
        </p:grpSpPr>
        <p:sp>
          <p:nvSpPr>
            <p:cNvPr id="2219" name="Webpage"/>
            <p:cNvSpPr>
              <a:spLocks noEditPoints="1" noChangeArrowheads="1"/>
            </p:cNvSpPr>
            <p:nvPr/>
          </p:nvSpPr>
          <p:spPr bwMode="auto">
            <a:xfrm>
              <a:off x="3360" y="576"/>
              <a:ext cx="622" cy="720"/>
            </a:xfrm>
            <a:custGeom>
              <a:avLst/>
              <a:gdLst>
                <a:gd name="T0" fmla="*/ 5187 w 21600"/>
                <a:gd name="T1" fmla="*/ 21600 h 21600"/>
                <a:gd name="T2" fmla="*/ 0 w 21600"/>
                <a:gd name="T3" fmla="*/ 17509 h 21600"/>
                <a:gd name="T4" fmla="*/ 21600 w 21600"/>
                <a:gd name="T5" fmla="*/ 0 h 21600"/>
                <a:gd name="T6" fmla="*/ 0 w 21600"/>
                <a:gd name="T7" fmla="*/ 0 h 21600"/>
                <a:gd name="T8" fmla="*/ 10800 w 21600"/>
                <a:gd name="T9" fmla="*/ 0 h 21600"/>
                <a:gd name="T10" fmla="*/ 21600 w 21600"/>
                <a:gd name="T11" fmla="*/ 0 h 21600"/>
                <a:gd name="T12" fmla="*/ 21600 w 21600"/>
                <a:gd name="T13" fmla="*/ 10800 h 21600"/>
                <a:gd name="T14" fmla="*/ 21600 w 21600"/>
                <a:gd name="T15" fmla="*/ 21600 h 21600"/>
                <a:gd name="T16" fmla="*/ 10800 w 21600"/>
                <a:gd name="T17" fmla="*/ 21600 h 21600"/>
                <a:gd name="T18" fmla="*/ 0 w 21600"/>
                <a:gd name="T19" fmla="*/ 10800 h 21600"/>
                <a:gd name="T20" fmla="*/ 1955 w 21600"/>
                <a:gd name="T21" fmla="*/ 12829 h 21600"/>
                <a:gd name="T22" fmla="*/ 19814 w 21600"/>
                <a:gd name="T23" fmla="*/ 207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FF99"/>
            </a:solidFill>
            <a:ln w="9525">
              <a:solidFill>
                <a:srgbClr val="000000"/>
              </a:solidFill>
              <a:miter lim="800000"/>
              <a:headEnd/>
              <a:tailEnd/>
            </a:ln>
          </p:spPr>
          <p:txBody>
            <a:bodyPr/>
            <a:lstStyle/>
            <a:p>
              <a:pPr algn="ctr"/>
              <a:endParaRPr lang="en-US" sz="1600">
                <a:solidFill>
                  <a:schemeClr val="tx1"/>
                </a:solidFill>
              </a:endParaRPr>
            </a:p>
          </p:txBody>
        </p:sp>
        <p:sp>
          <p:nvSpPr>
            <p:cNvPr id="2220" name="Text Box 172"/>
            <p:cNvSpPr txBox="1">
              <a:spLocks noChangeArrowheads="1"/>
            </p:cNvSpPr>
            <p:nvPr/>
          </p:nvSpPr>
          <p:spPr bwMode="auto">
            <a:xfrm>
              <a:off x="3360" y="1073"/>
              <a:ext cx="720" cy="174"/>
            </a:xfrm>
            <a:prstGeom prst="rect">
              <a:avLst/>
            </a:prstGeom>
            <a:noFill/>
            <a:ln w="9525" algn="ctr">
              <a:noFill/>
              <a:miter lim="800000"/>
              <a:headEnd/>
              <a:tailEnd/>
            </a:ln>
            <a:effectLst/>
          </p:spPr>
          <p:txBody>
            <a:bodyPr>
              <a:spAutoFit/>
            </a:bodyPr>
            <a:lstStyle/>
            <a:p>
              <a:pPr algn="ctr">
                <a:spcBef>
                  <a:spcPct val="50000"/>
                </a:spcBef>
              </a:pPr>
              <a:r>
                <a:rPr lang="en-US" sz="1200" b="1" dirty="0" err="1" smtClean="0">
                  <a:solidFill>
                    <a:schemeClr val="tx1"/>
                  </a:solidFill>
                </a:rPr>
                <a:t>CamInfo</a:t>
              </a:r>
              <a:endParaRPr lang="en-US" sz="1200" b="1" dirty="0">
                <a:solidFill>
                  <a:schemeClr val="tx1"/>
                </a:solidFill>
              </a:endParaRPr>
            </a:p>
          </p:txBody>
        </p:sp>
      </p:grpSp>
      <p:sp>
        <p:nvSpPr>
          <p:cNvPr id="2223" name="AutoShape 175"/>
          <p:cNvSpPr>
            <a:spLocks noChangeArrowheads="1"/>
          </p:cNvSpPr>
          <p:nvPr/>
        </p:nvSpPr>
        <p:spPr bwMode="auto">
          <a:xfrm>
            <a:off x="1475656" y="1414140"/>
            <a:ext cx="739552" cy="1150764"/>
          </a:xfrm>
          <a:prstGeom prst="curvedLeftArrow">
            <a:avLst>
              <a:gd name="adj1" fmla="val 23365"/>
              <a:gd name="adj2" fmla="val 51743"/>
              <a:gd name="adj3" fmla="val 41919"/>
            </a:avLst>
          </a:prstGeom>
          <a:solidFill>
            <a:schemeClr val="bg1"/>
          </a:solidFill>
          <a:ln w="9525">
            <a:solidFill>
              <a:schemeClr val="tx1"/>
            </a:solidFill>
            <a:miter lim="800000"/>
            <a:headEnd/>
            <a:tailEnd/>
          </a:ln>
          <a:effectLst/>
        </p:spPr>
        <p:txBody>
          <a:bodyPr wrap="none" anchor="ctr"/>
          <a:lstStyle/>
          <a:p>
            <a:pPr algn="ctr"/>
            <a:endParaRPr lang="en-US" sz="1600">
              <a:solidFill>
                <a:schemeClr val="tx1"/>
              </a:solidFill>
            </a:endParaRPr>
          </a:p>
        </p:txBody>
      </p:sp>
      <p:grpSp>
        <p:nvGrpSpPr>
          <p:cNvPr id="19" name="Group 48"/>
          <p:cNvGrpSpPr>
            <a:grpSpLocks/>
          </p:cNvGrpSpPr>
          <p:nvPr/>
        </p:nvGrpSpPr>
        <p:grpSpPr bwMode="auto">
          <a:xfrm rot="286810">
            <a:off x="1578973" y="1145611"/>
            <a:ext cx="1015440" cy="793791"/>
            <a:chOff x="288" y="2016"/>
            <a:chExt cx="738" cy="576"/>
          </a:xfrm>
        </p:grpSpPr>
        <p:grpSp>
          <p:nvGrpSpPr>
            <p:cNvPr id="20" name="Group 34"/>
            <p:cNvGrpSpPr>
              <a:grpSpLocks/>
            </p:cNvGrpSpPr>
            <p:nvPr/>
          </p:nvGrpSpPr>
          <p:grpSpPr bwMode="auto">
            <a:xfrm>
              <a:off x="288" y="2016"/>
              <a:ext cx="671" cy="576"/>
              <a:chOff x="672" y="2016"/>
              <a:chExt cx="671" cy="576"/>
            </a:xfrm>
          </p:grpSpPr>
          <p:sp>
            <p:nvSpPr>
              <p:cNvPr id="2078" name="Gear"/>
              <p:cNvSpPr>
                <a:spLocks noEditPoints="1" noChangeArrowheads="1"/>
              </p:cNvSpPr>
              <p:nvPr/>
            </p:nvSpPr>
            <p:spPr bwMode="auto">
              <a:xfrm>
                <a:off x="1056" y="2016"/>
                <a:ext cx="287" cy="336"/>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99"/>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FFFF99"/>
                </a:extrusionClr>
              </a:sp3d>
            </p:spPr>
            <p:txBody>
              <a:bodyPr>
                <a:flatTx/>
              </a:bodyPr>
              <a:lstStyle/>
              <a:p>
                <a:pPr algn="ctr"/>
                <a:endParaRPr lang="en-US" sz="1600">
                  <a:solidFill>
                    <a:schemeClr val="tx1"/>
                  </a:solidFill>
                </a:endParaRPr>
              </a:p>
            </p:txBody>
          </p:sp>
          <p:sp>
            <p:nvSpPr>
              <p:cNvPr id="2079" name="AutoShape 31"/>
              <p:cNvSpPr>
                <a:spLocks noEditPoints="1" noChangeArrowheads="1"/>
              </p:cNvSpPr>
              <p:nvPr/>
            </p:nvSpPr>
            <p:spPr bwMode="auto">
              <a:xfrm>
                <a:off x="672" y="2112"/>
                <a:ext cx="432" cy="48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99"/>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FFFF99"/>
                </a:extrusionClr>
              </a:sp3d>
            </p:spPr>
            <p:txBody>
              <a:bodyPr>
                <a:flatTx/>
              </a:bodyPr>
              <a:lstStyle/>
              <a:p>
                <a:pPr algn="ctr"/>
                <a:endParaRPr lang="en-US" sz="1600">
                  <a:solidFill>
                    <a:schemeClr val="tx1"/>
                  </a:solidFill>
                </a:endParaRPr>
              </a:p>
            </p:txBody>
          </p:sp>
        </p:grpSp>
        <p:sp>
          <p:nvSpPr>
            <p:cNvPr id="2085" name="Text Box 37"/>
            <p:cNvSpPr txBox="1">
              <a:spLocks noChangeArrowheads="1"/>
            </p:cNvSpPr>
            <p:nvPr/>
          </p:nvSpPr>
          <p:spPr bwMode="auto">
            <a:xfrm>
              <a:off x="328" y="2210"/>
              <a:ext cx="698" cy="246"/>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chemeClr val="tx1"/>
                  </a:solidFill>
                </a:rPr>
                <a:t>Scripts</a:t>
              </a:r>
            </a:p>
          </p:txBody>
        </p:sp>
      </p:grpSp>
      <p:sp>
        <p:nvSpPr>
          <p:cNvPr id="2103" name="AutoShape 55"/>
          <p:cNvSpPr>
            <a:spLocks noChangeArrowheads="1"/>
          </p:cNvSpPr>
          <p:nvPr/>
        </p:nvSpPr>
        <p:spPr bwMode="auto">
          <a:xfrm>
            <a:off x="1130300" y="4077072"/>
            <a:ext cx="2289572" cy="685800"/>
          </a:xfrm>
          <a:prstGeom prst="rightArrow">
            <a:avLst>
              <a:gd name="adj1" fmla="val 50000"/>
              <a:gd name="adj2" fmla="val 49383"/>
            </a:avLst>
          </a:prstGeom>
          <a:solidFill>
            <a:schemeClr val="bg1"/>
          </a:solidFill>
          <a:ln w="9525">
            <a:solidFill>
              <a:schemeClr val="tx1"/>
            </a:solidFill>
            <a:miter lim="800000"/>
            <a:headEnd/>
            <a:tailEnd/>
          </a:ln>
          <a:effectLst/>
        </p:spPr>
        <p:txBody>
          <a:bodyPr wrap="none" anchor="ctr"/>
          <a:lstStyle/>
          <a:p>
            <a:pPr algn="ctr"/>
            <a:endParaRPr lang="en-US" sz="1600">
              <a:solidFill>
                <a:schemeClr val="tx1"/>
              </a:solidFill>
            </a:endParaRPr>
          </a:p>
        </p:txBody>
      </p:sp>
      <p:sp>
        <p:nvSpPr>
          <p:cNvPr id="2100" name="Text Box 52"/>
          <p:cNvSpPr txBox="1">
            <a:spLocks noChangeArrowheads="1"/>
          </p:cNvSpPr>
          <p:nvPr/>
        </p:nvSpPr>
        <p:spPr bwMode="auto">
          <a:xfrm>
            <a:off x="755576" y="4292972"/>
            <a:ext cx="2590800" cy="261610"/>
          </a:xfrm>
          <a:prstGeom prst="rect">
            <a:avLst/>
          </a:prstGeom>
          <a:noFill/>
          <a:ln w="9525">
            <a:noFill/>
            <a:miter lim="800000"/>
            <a:headEnd/>
            <a:tailEnd/>
          </a:ln>
          <a:effectLst/>
        </p:spPr>
        <p:txBody>
          <a:bodyPr>
            <a:spAutoFit/>
          </a:bodyPr>
          <a:lstStyle/>
          <a:p>
            <a:pPr algn="ctr">
              <a:spcBef>
                <a:spcPct val="50000"/>
              </a:spcBef>
            </a:pPr>
            <a:r>
              <a:rPr lang="en-US" sz="1050" b="1" i="1" dirty="0">
                <a:solidFill>
                  <a:schemeClr val="tx1"/>
                </a:solidFill>
              </a:rPr>
              <a:t>Option 1: Send DES to </a:t>
            </a:r>
            <a:r>
              <a:rPr lang="en-US" sz="1050" b="1" i="1" dirty="0" smtClean="0">
                <a:solidFill>
                  <a:schemeClr val="tx1"/>
                </a:solidFill>
              </a:rPr>
              <a:t>NIS</a:t>
            </a:r>
            <a:endParaRPr lang="en-US" sz="1050" b="1" i="1" dirty="0">
              <a:solidFill>
                <a:schemeClr val="tx1"/>
              </a:solidFill>
            </a:endParaRPr>
          </a:p>
        </p:txBody>
      </p:sp>
      <p:sp>
        <p:nvSpPr>
          <p:cNvPr id="2230" name="Text Box 182"/>
          <p:cNvSpPr txBox="1">
            <a:spLocks noChangeArrowheads="1"/>
          </p:cNvSpPr>
          <p:nvPr/>
        </p:nvSpPr>
        <p:spPr bwMode="auto">
          <a:xfrm>
            <a:off x="2267744" y="5397500"/>
            <a:ext cx="1295400" cy="261610"/>
          </a:xfrm>
          <a:prstGeom prst="rect">
            <a:avLst/>
          </a:prstGeom>
          <a:noFill/>
          <a:ln w="9525" algn="ctr">
            <a:noFill/>
            <a:miter lim="800000"/>
            <a:headEnd/>
            <a:tailEnd/>
          </a:ln>
          <a:effectLst/>
        </p:spPr>
        <p:txBody>
          <a:bodyPr>
            <a:spAutoFit/>
          </a:bodyPr>
          <a:lstStyle/>
          <a:p>
            <a:pPr algn="ctr">
              <a:spcBef>
                <a:spcPct val="50000"/>
              </a:spcBef>
            </a:pPr>
            <a:r>
              <a:rPr lang="en-US" sz="1100" b="1" i="1" dirty="0">
                <a:solidFill>
                  <a:schemeClr val="tx1"/>
                </a:solidFill>
              </a:rPr>
              <a:t>and send</a:t>
            </a:r>
          </a:p>
        </p:txBody>
      </p:sp>
      <p:grpSp>
        <p:nvGrpSpPr>
          <p:cNvPr id="22" name="Group 49"/>
          <p:cNvGrpSpPr>
            <a:grpSpLocks/>
          </p:cNvGrpSpPr>
          <p:nvPr/>
        </p:nvGrpSpPr>
        <p:grpSpPr bwMode="auto">
          <a:xfrm>
            <a:off x="381000" y="2357884"/>
            <a:ext cx="1092200" cy="990600"/>
            <a:chOff x="336" y="3120"/>
            <a:chExt cx="688" cy="520"/>
          </a:xfrm>
        </p:grpSpPr>
        <p:grpSp>
          <p:nvGrpSpPr>
            <p:cNvPr id="23" name="Group 23"/>
            <p:cNvGrpSpPr>
              <a:grpSpLocks/>
            </p:cNvGrpSpPr>
            <p:nvPr/>
          </p:nvGrpSpPr>
          <p:grpSpPr bwMode="auto">
            <a:xfrm>
              <a:off x="336" y="3120"/>
              <a:ext cx="688" cy="520"/>
              <a:chOff x="1152" y="1760"/>
              <a:chExt cx="688" cy="520"/>
            </a:xfrm>
          </p:grpSpPr>
          <p:sp>
            <p:nvSpPr>
              <p:cNvPr id="2068" name="AutoShape 20"/>
              <p:cNvSpPr>
                <a:spLocks noChangeArrowheads="1"/>
              </p:cNvSpPr>
              <p:nvPr/>
            </p:nvSpPr>
            <p:spPr bwMode="auto">
              <a:xfrm>
                <a:off x="1264" y="1760"/>
                <a:ext cx="576" cy="384"/>
              </a:xfrm>
              <a:prstGeom prst="flowChartDocument">
                <a:avLst/>
              </a:prstGeom>
              <a:solidFill>
                <a:schemeClr val="bg1"/>
              </a:solidFill>
              <a:ln w="9525">
                <a:solidFill>
                  <a:schemeClr val="tx1"/>
                </a:solidFill>
                <a:miter lim="800000"/>
                <a:headEnd/>
                <a:tailEnd/>
              </a:ln>
              <a:effectLst/>
            </p:spPr>
            <p:txBody>
              <a:bodyPr wrap="none" anchor="ctr"/>
              <a:lstStyle/>
              <a:p>
                <a:pPr algn="ctr"/>
                <a:endParaRPr lang="en-US" sz="1400">
                  <a:solidFill>
                    <a:schemeClr val="tx1"/>
                  </a:solidFill>
                </a:endParaRPr>
              </a:p>
            </p:txBody>
          </p:sp>
          <p:sp>
            <p:nvSpPr>
              <p:cNvPr id="2069" name="AutoShape 21"/>
              <p:cNvSpPr>
                <a:spLocks noChangeArrowheads="1"/>
              </p:cNvSpPr>
              <p:nvPr/>
            </p:nvSpPr>
            <p:spPr bwMode="auto">
              <a:xfrm>
                <a:off x="1208" y="1824"/>
                <a:ext cx="576" cy="384"/>
              </a:xfrm>
              <a:prstGeom prst="flowChartDocument">
                <a:avLst/>
              </a:prstGeom>
              <a:solidFill>
                <a:schemeClr val="bg1"/>
              </a:solidFill>
              <a:ln w="9525">
                <a:solidFill>
                  <a:schemeClr val="tx1"/>
                </a:solidFill>
                <a:miter lim="800000"/>
                <a:headEnd/>
                <a:tailEnd/>
              </a:ln>
              <a:effectLst/>
            </p:spPr>
            <p:txBody>
              <a:bodyPr wrap="none" anchor="ctr"/>
              <a:lstStyle/>
              <a:p>
                <a:pPr algn="ctr"/>
                <a:endParaRPr lang="en-US" sz="1400">
                  <a:solidFill>
                    <a:schemeClr val="tx1"/>
                  </a:solidFill>
                </a:endParaRPr>
              </a:p>
            </p:txBody>
          </p:sp>
          <p:sp>
            <p:nvSpPr>
              <p:cNvPr id="2070" name="AutoShape 22"/>
              <p:cNvSpPr>
                <a:spLocks noChangeArrowheads="1"/>
              </p:cNvSpPr>
              <p:nvPr/>
            </p:nvSpPr>
            <p:spPr bwMode="auto">
              <a:xfrm>
                <a:off x="1152" y="1896"/>
                <a:ext cx="576" cy="384"/>
              </a:xfrm>
              <a:prstGeom prst="flowChartDocument">
                <a:avLst/>
              </a:prstGeom>
              <a:solidFill>
                <a:schemeClr val="bg1"/>
              </a:solidFill>
              <a:ln w="9525">
                <a:solidFill>
                  <a:schemeClr val="tx1"/>
                </a:solidFill>
                <a:miter lim="800000"/>
                <a:headEnd/>
                <a:tailEnd/>
              </a:ln>
              <a:effectLst/>
            </p:spPr>
            <p:txBody>
              <a:bodyPr wrap="none" anchor="ctr"/>
              <a:lstStyle/>
              <a:p>
                <a:pPr algn="ctr"/>
                <a:endParaRPr lang="en-US" sz="1400">
                  <a:solidFill>
                    <a:schemeClr val="tx1"/>
                  </a:solidFill>
                </a:endParaRPr>
              </a:p>
            </p:txBody>
          </p:sp>
        </p:grpSp>
        <p:sp>
          <p:nvSpPr>
            <p:cNvPr id="2084" name="Text Box 36"/>
            <p:cNvSpPr txBox="1">
              <a:spLocks noChangeArrowheads="1"/>
            </p:cNvSpPr>
            <p:nvPr/>
          </p:nvSpPr>
          <p:spPr bwMode="auto">
            <a:xfrm>
              <a:off x="396" y="3364"/>
              <a:ext cx="480" cy="162"/>
            </a:xfrm>
            <a:prstGeom prst="rect">
              <a:avLst/>
            </a:prstGeom>
            <a:solidFill>
              <a:schemeClr val="bg1"/>
            </a:solidFill>
            <a:ln w="9525">
              <a:noFill/>
              <a:miter lim="800000"/>
              <a:headEnd/>
              <a:tailEnd/>
            </a:ln>
            <a:effectLst/>
          </p:spPr>
          <p:txBody>
            <a:bodyPr>
              <a:spAutoFit/>
            </a:bodyPr>
            <a:lstStyle/>
            <a:p>
              <a:pPr algn="ctr">
                <a:spcBef>
                  <a:spcPct val="50000"/>
                </a:spcBef>
              </a:pPr>
              <a:r>
                <a:rPr lang="en-US" sz="1400" b="1" dirty="0">
                  <a:solidFill>
                    <a:schemeClr val="tx1"/>
                  </a:solidFill>
                </a:rPr>
                <a:t>DES</a:t>
              </a:r>
            </a:p>
          </p:txBody>
        </p:sp>
      </p:grpSp>
      <p:sp>
        <p:nvSpPr>
          <p:cNvPr id="102" name="TextBox 101"/>
          <p:cNvSpPr txBox="1"/>
          <p:nvPr/>
        </p:nvSpPr>
        <p:spPr>
          <a:xfrm>
            <a:off x="209228" y="108124"/>
            <a:ext cx="3877921" cy="369332"/>
          </a:xfrm>
          <a:prstGeom prst="rect">
            <a:avLst/>
          </a:prstGeom>
          <a:noFill/>
        </p:spPr>
        <p:txBody>
          <a:bodyPr wrap="none" rtlCol="0">
            <a:spAutoFit/>
          </a:bodyPr>
          <a:lstStyle/>
          <a:p>
            <a:r>
              <a:rPr lang="en-US" sz="1800" b="1" dirty="0" smtClean="0">
                <a:solidFill>
                  <a:srgbClr val="FFFF00"/>
                </a:solidFill>
              </a:rPr>
              <a:t>CAMBODIA SYSTEM SCHEMATIC</a:t>
            </a:r>
            <a:endParaRPr lang="en-US" sz="1800" b="1" dirty="0">
              <a:solidFill>
                <a:srgbClr val="FFFF00"/>
              </a:solidFill>
            </a:endParaRPr>
          </a:p>
        </p:txBody>
      </p:sp>
      <p:sp>
        <p:nvSpPr>
          <p:cNvPr id="103" name="Slide Number Placeholder 5"/>
          <p:cNvSpPr>
            <a:spLocks noGrp="1"/>
          </p:cNvSpPr>
          <p:nvPr>
            <p:ph type="sldNum" sz="quarter" idx="10"/>
          </p:nvPr>
        </p:nvSpPr>
        <p:spPr>
          <a:xfrm>
            <a:off x="8429625" y="6357938"/>
            <a:ext cx="468313" cy="319087"/>
          </a:xfrm>
        </p:spPr>
        <p:txBody>
          <a:bodyPr/>
          <a:lstStyle/>
          <a:p>
            <a:pPr algn="ctr"/>
            <a:fld id="{969F2E82-8F76-4AEA-9A41-1D9CBFAC4190}" type="slidenum">
              <a:rPr lang="es-ES" smtClean="0">
                <a:solidFill>
                  <a:schemeClr val="bg1"/>
                </a:solidFill>
              </a:rPr>
              <a:pPr algn="ctr"/>
              <a:t>14</a:t>
            </a:fld>
            <a:endParaRPr lang="es-ES" dirty="0" smtClean="0">
              <a:solidFill>
                <a:schemeClr val="bg1"/>
              </a:solidFill>
            </a:endParaRPr>
          </a:p>
        </p:txBody>
      </p:sp>
      <p:sp>
        <p:nvSpPr>
          <p:cNvPr id="101" name="AutoShape 183"/>
          <p:cNvSpPr>
            <a:spLocks noChangeArrowheads="1"/>
          </p:cNvSpPr>
          <p:nvPr/>
        </p:nvSpPr>
        <p:spPr bwMode="auto">
          <a:xfrm rot="20611552">
            <a:off x="1521213" y="2261497"/>
            <a:ext cx="1991544" cy="609600"/>
          </a:xfrm>
          <a:prstGeom prst="rightArrow">
            <a:avLst>
              <a:gd name="adj1" fmla="val 50000"/>
              <a:gd name="adj2" fmla="val 44010"/>
            </a:avLst>
          </a:prstGeom>
          <a:solidFill>
            <a:schemeClr val="bg1">
              <a:lumMod val="85000"/>
            </a:schemeClr>
          </a:solidFill>
          <a:ln w="9525" algn="ctr">
            <a:solidFill>
              <a:schemeClr val="tx1">
                <a:lumMod val="65000"/>
                <a:lumOff val="35000"/>
              </a:schemeClr>
            </a:solidFill>
            <a:miter lim="800000"/>
            <a:headEnd/>
            <a:tailEnd/>
          </a:ln>
          <a:effectLst/>
        </p:spPr>
        <p:txBody>
          <a:bodyPr wrap="none" anchor="ctr"/>
          <a:lstStyle/>
          <a:p>
            <a:endParaRPr lang="en-US"/>
          </a:p>
        </p:txBody>
      </p:sp>
      <p:sp>
        <p:nvSpPr>
          <p:cNvPr id="104" name="Text Box 186"/>
          <p:cNvSpPr txBox="1">
            <a:spLocks noChangeArrowheads="1"/>
          </p:cNvSpPr>
          <p:nvPr/>
        </p:nvSpPr>
        <p:spPr bwMode="auto">
          <a:xfrm rot="20569430">
            <a:off x="1550019" y="2439939"/>
            <a:ext cx="1778705" cy="284574"/>
          </a:xfrm>
          <a:prstGeom prst="rect">
            <a:avLst/>
          </a:prstGeom>
          <a:noFill/>
          <a:ln w="9525" algn="ctr">
            <a:noFill/>
            <a:miter lim="800000"/>
            <a:headEnd/>
            <a:tailEnd/>
          </a:ln>
          <a:effectLst/>
        </p:spPr>
        <p:txBody>
          <a:bodyPr wrap="square">
            <a:spAutoFit/>
          </a:bodyPr>
          <a:lstStyle/>
          <a:p>
            <a:pPr>
              <a:spcBef>
                <a:spcPct val="50000"/>
              </a:spcBef>
            </a:pPr>
            <a:r>
              <a:rPr lang="en-US" sz="1200" b="1" i="1" dirty="0" smtClean="0">
                <a:solidFill>
                  <a:schemeClr val="tx1">
                    <a:lumMod val="50000"/>
                    <a:lumOff val="50000"/>
                  </a:schemeClr>
                </a:solidFill>
              </a:rPr>
              <a:t>Option 3:Upload data</a:t>
            </a:r>
            <a:endParaRPr lang="en-US" sz="1200" b="1" i="1" dirty="0">
              <a:solidFill>
                <a:schemeClr val="tx1">
                  <a:lumMod val="50000"/>
                  <a:lumOff val="50000"/>
                </a:schemeClr>
              </a:solidFill>
            </a:endParaRPr>
          </a:p>
        </p:txBody>
      </p:sp>
      <p:sp>
        <p:nvSpPr>
          <p:cNvPr id="106" name="Flowchart: Internal Storage 105"/>
          <p:cNvSpPr/>
          <p:nvPr/>
        </p:nvSpPr>
        <p:spPr bwMode="auto">
          <a:xfrm>
            <a:off x="4211960" y="4437112"/>
            <a:ext cx="792088" cy="1080120"/>
          </a:xfrm>
          <a:prstGeom prst="flowChartInternalStorag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FTP</a:t>
            </a:r>
          </a:p>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rPr>
              <a:t>Server</a:t>
            </a:r>
            <a:endParaRPr kumimoji="0" lang="en-US" sz="1200" b="1" i="0" u="none" strike="noStrike" cap="none" normalizeH="0" baseline="0" dirty="0" smtClean="0">
              <a:ln>
                <a:noFill/>
              </a:ln>
              <a:solidFill>
                <a:schemeClr val="tx1"/>
              </a:solidFill>
              <a:effectLst/>
              <a:latin typeface="Arial" charset="0"/>
            </a:endParaRPr>
          </a:p>
        </p:txBody>
      </p:sp>
      <p:grpSp>
        <p:nvGrpSpPr>
          <p:cNvPr id="8" name="Group 58"/>
          <p:cNvGrpSpPr>
            <a:grpSpLocks/>
          </p:cNvGrpSpPr>
          <p:nvPr/>
        </p:nvGrpSpPr>
        <p:grpSpPr bwMode="auto">
          <a:xfrm>
            <a:off x="3419872" y="4068564"/>
            <a:ext cx="936104" cy="728588"/>
            <a:chOff x="336" y="3120"/>
            <a:chExt cx="688" cy="520"/>
          </a:xfrm>
        </p:grpSpPr>
        <p:grpSp>
          <p:nvGrpSpPr>
            <p:cNvPr id="9" name="Group 59"/>
            <p:cNvGrpSpPr>
              <a:grpSpLocks/>
            </p:cNvGrpSpPr>
            <p:nvPr/>
          </p:nvGrpSpPr>
          <p:grpSpPr bwMode="auto">
            <a:xfrm>
              <a:off x="336" y="3120"/>
              <a:ext cx="688" cy="520"/>
              <a:chOff x="1152" y="1760"/>
              <a:chExt cx="688" cy="520"/>
            </a:xfrm>
          </p:grpSpPr>
          <p:sp>
            <p:nvSpPr>
              <p:cNvPr id="2108" name="AutoShape 60"/>
              <p:cNvSpPr>
                <a:spLocks noChangeArrowheads="1"/>
              </p:cNvSpPr>
              <p:nvPr/>
            </p:nvSpPr>
            <p:spPr bwMode="auto">
              <a:xfrm>
                <a:off x="1264" y="1760"/>
                <a:ext cx="576" cy="384"/>
              </a:xfrm>
              <a:prstGeom prst="flowChartDocument">
                <a:avLst/>
              </a:prstGeom>
              <a:solidFill>
                <a:srgbClr val="FFFFFF"/>
              </a:solidFill>
              <a:ln w="9525">
                <a:solidFill>
                  <a:schemeClr val="tx1"/>
                </a:solidFill>
                <a:miter lim="800000"/>
                <a:headEnd/>
                <a:tailEnd/>
              </a:ln>
              <a:effectLst/>
            </p:spPr>
            <p:txBody>
              <a:bodyPr wrap="none" anchor="ctr"/>
              <a:lstStyle/>
              <a:p>
                <a:pPr algn="ctr"/>
                <a:endParaRPr lang="en-US" sz="1400">
                  <a:solidFill>
                    <a:schemeClr val="tx1"/>
                  </a:solidFill>
                </a:endParaRPr>
              </a:p>
            </p:txBody>
          </p:sp>
          <p:sp>
            <p:nvSpPr>
              <p:cNvPr id="2109" name="AutoShape 61"/>
              <p:cNvSpPr>
                <a:spLocks noChangeArrowheads="1"/>
              </p:cNvSpPr>
              <p:nvPr/>
            </p:nvSpPr>
            <p:spPr bwMode="auto">
              <a:xfrm>
                <a:off x="1208" y="1824"/>
                <a:ext cx="576" cy="384"/>
              </a:xfrm>
              <a:prstGeom prst="flowChartDocument">
                <a:avLst/>
              </a:prstGeom>
              <a:solidFill>
                <a:srgbClr val="FFFFFF"/>
              </a:solidFill>
              <a:ln w="9525">
                <a:solidFill>
                  <a:schemeClr val="tx1"/>
                </a:solidFill>
                <a:miter lim="800000"/>
                <a:headEnd/>
                <a:tailEnd/>
              </a:ln>
              <a:effectLst/>
            </p:spPr>
            <p:txBody>
              <a:bodyPr wrap="none" anchor="ctr"/>
              <a:lstStyle/>
              <a:p>
                <a:pPr algn="ctr"/>
                <a:endParaRPr lang="en-US" sz="1400">
                  <a:solidFill>
                    <a:schemeClr val="tx1"/>
                  </a:solidFill>
                </a:endParaRPr>
              </a:p>
            </p:txBody>
          </p:sp>
          <p:sp>
            <p:nvSpPr>
              <p:cNvPr id="2110" name="AutoShape 62"/>
              <p:cNvSpPr>
                <a:spLocks noChangeArrowheads="1"/>
              </p:cNvSpPr>
              <p:nvPr/>
            </p:nvSpPr>
            <p:spPr bwMode="auto">
              <a:xfrm>
                <a:off x="1152" y="1896"/>
                <a:ext cx="576" cy="384"/>
              </a:xfrm>
              <a:prstGeom prst="flowChartDocument">
                <a:avLst/>
              </a:prstGeom>
              <a:solidFill>
                <a:srgbClr val="FFFFFF"/>
              </a:solidFill>
              <a:ln w="9525">
                <a:solidFill>
                  <a:schemeClr val="tx1"/>
                </a:solidFill>
                <a:miter lim="800000"/>
                <a:headEnd/>
                <a:tailEnd/>
              </a:ln>
              <a:effectLst/>
            </p:spPr>
            <p:txBody>
              <a:bodyPr wrap="none" anchor="ctr"/>
              <a:lstStyle/>
              <a:p>
                <a:pPr algn="ctr"/>
                <a:endParaRPr lang="en-US" sz="1400">
                  <a:solidFill>
                    <a:schemeClr val="tx1"/>
                  </a:solidFill>
                </a:endParaRPr>
              </a:p>
            </p:txBody>
          </p:sp>
        </p:grpSp>
        <p:sp>
          <p:nvSpPr>
            <p:cNvPr id="2111" name="Text Box 63"/>
            <p:cNvSpPr txBox="1">
              <a:spLocks noChangeArrowheads="1"/>
            </p:cNvSpPr>
            <p:nvPr/>
          </p:nvSpPr>
          <p:spPr bwMode="auto">
            <a:xfrm>
              <a:off x="396" y="3266"/>
              <a:ext cx="480" cy="162"/>
            </a:xfrm>
            <a:prstGeom prst="rect">
              <a:avLst/>
            </a:prstGeom>
            <a:noFill/>
            <a:ln w="9525">
              <a:noFill/>
              <a:miter lim="800000"/>
              <a:headEnd/>
              <a:tailEnd/>
            </a:ln>
            <a:effectLst/>
          </p:spPr>
          <p:txBody>
            <a:bodyPr>
              <a:spAutoFit/>
            </a:bodyPr>
            <a:lstStyle/>
            <a:p>
              <a:pPr algn="ctr">
                <a:spcBef>
                  <a:spcPct val="50000"/>
                </a:spcBef>
              </a:pPr>
              <a:r>
                <a:rPr lang="en-US" sz="1400" b="1" dirty="0">
                  <a:solidFill>
                    <a:schemeClr val="tx1"/>
                  </a:solidFill>
                </a:rPr>
                <a:t>DES</a:t>
              </a:r>
            </a:p>
          </p:txBody>
        </p:sp>
      </p:grpSp>
      <p:grpSp>
        <p:nvGrpSpPr>
          <p:cNvPr id="10" name="Group 66"/>
          <p:cNvGrpSpPr>
            <a:grpSpLocks/>
          </p:cNvGrpSpPr>
          <p:nvPr/>
        </p:nvGrpSpPr>
        <p:grpSpPr bwMode="auto">
          <a:xfrm>
            <a:off x="3445506" y="5034756"/>
            <a:ext cx="982478" cy="762000"/>
            <a:chOff x="2160" y="3360"/>
            <a:chExt cx="680" cy="480"/>
          </a:xfrm>
        </p:grpSpPr>
        <p:sp>
          <p:nvSpPr>
            <p:cNvPr id="2112" name="AutoShape 64"/>
            <p:cNvSpPr>
              <a:spLocks noChangeArrowheads="1"/>
            </p:cNvSpPr>
            <p:nvPr/>
          </p:nvSpPr>
          <p:spPr bwMode="auto">
            <a:xfrm rot="5400000">
              <a:off x="2232" y="3288"/>
              <a:ext cx="480" cy="624"/>
            </a:xfrm>
            <a:prstGeom prst="flowChartPunchedTape">
              <a:avLst/>
            </a:prstGeom>
            <a:solidFill>
              <a:schemeClr val="bg1"/>
            </a:solidFill>
            <a:ln w="9525">
              <a:solidFill>
                <a:schemeClr val="tx1"/>
              </a:solidFill>
              <a:miter lim="800000"/>
              <a:headEnd/>
              <a:tailEnd/>
            </a:ln>
            <a:effectLst/>
          </p:spPr>
          <p:txBody>
            <a:bodyPr wrap="none" anchor="ctr"/>
            <a:lstStyle/>
            <a:p>
              <a:pPr algn="ctr"/>
              <a:endParaRPr lang="en-US" sz="1400">
                <a:solidFill>
                  <a:schemeClr val="tx1"/>
                </a:solidFill>
              </a:endParaRPr>
            </a:p>
          </p:txBody>
        </p:sp>
        <p:sp>
          <p:nvSpPr>
            <p:cNvPr id="2113" name="Text Box 65"/>
            <p:cNvSpPr txBox="1">
              <a:spLocks noChangeArrowheads="1"/>
            </p:cNvSpPr>
            <p:nvPr/>
          </p:nvSpPr>
          <p:spPr bwMode="auto">
            <a:xfrm>
              <a:off x="2216" y="3590"/>
              <a:ext cx="624" cy="165"/>
            </a:xfrm>
            <a:prstGeom prst="rect">
              <a:avLst/>
            </a:prstGeom>
            <a:noFill/>
            <a:ln w="9525">
              <a:noFill/>
              <a:miter lim="800000"/>
              <a:headEnd/>
              <a:tailEnd/>
            </a:ln>
            <a:effectLst/>
          </p:spPr>
          <p:txBody>
            <a:bodyPr>
              <a:spAutoFit/>
            </a:bodyPr>
            <a:lstStyle/>
            <a:p>
              <a:pPr algn="ctr">
                <a:spcBef>
                  <a:spcPct val="50000"/>
                </a:spcBef>
              </a:pPr>
              <a:r>
                <a:rPr lang="en-US" sz="1100" b="1" dirty="0">
                  <a:solidFill>
                    <a:schemeClr val="tx1"/>
                  </a:solidFill>
                </a:rPr>
                <a:t>SDMX-ML</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nhara\Desktop\caminfo.jpg"/>
          <p:cNvPicPr>
            <a:picLocks noChangeAspect="1" noChangeArrowheads="1"/>
          </p:cNvPicPr>
          <p:nvPr/>
        </p:nvPicPr>
        <p:blipFill>
          <a:blip r:embed="rId3" cstate="print"/>
          <a:srcRect t="21072"/>
          <a:stretch>
            <a:fillRect/>
          </a:stretch>
        </p:blipFill>
        <p:spPr bwMode="auto">
          <a:xfrm>
            <a:off x="0" y="0"/>
            <a:ext cx="917321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anhara\Desktop\caminfodata.jpg"/>
          <p:cNvPicPr>
            <a:picLocks noChangeAspect="1" noChangeArrowheads="1"/>
          </p:cNvPicPr>
          <p:nvPr/>
        </p:nvPicPr>
        <p:blipFill>
          <a:blip r:embed="rId3" cstate="print"/>
          <a:srcRect/>
          <a:stretch>
            <a:fillRect/>
          </a:stretch>
        </p:blipFill>
        <p:spPr bwMode="auto">
          <a:xfrm>
            <a:off x="0" y="0"/>
            <a:ext cx="917321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anhara\Desktop\registry.jpg"/>
          <p:cNvPicPr>
            <a:picLocks noChangeAspect="1" noChangeArrowheads="1"/>
          </p:cNvPicPr>
          <p:nvPr/>
        </p:nvPicPr>
        <p:blipFill>
          <a:blip r:embed="rId3" cstate="print"/>
          <a:srcRect/>
          <a:stretch>
            <a:fillRect/>
          </a:stretch>
        </p:blipFill>
        <p:spPr bwMode="auto">
          <a:xfrm>
            <a:off x="0" y="0"/>
            <a:ext cx="917321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714374" y="542925"/>
            <a:ext cx="8034090" cy="461665"/>
          </a:xfrm>
          <a:prstGeom prst="rect">
            <a:avLst/>
          </a:prstGeom>
          <a:noFill/>
          <a:ln w="9525">
            <a:noFill/>
            <a:miter lim="800000"/>
            <a:headEnd/>
            <a:tailEnd/>
          </a:ln>
          <a:effectLst/>
        </p:spPr>
        <p:txBody>
          <a:bodyPr wrap="square">
            <a:spAutoFit/>
          </a:bodyPr>
          <a:lstStyle/>
          <a:p>
            <a:pPr>
              <a:defRPr/>
            </a:pPr>
            <a:r>
              <a:rPr lang="en-US" b="1" dirty="0" smtClean="0">
                <a:solidFill>
                  <a:srgbClr val="FFFF00"/>
                </a:solidFill>
                <a:effectLst>
                  <a:outerShdw blurRad="38100" dist="38100" dir="2700000" algn="tl">
                    <a:srgbClr val="000000"/>
                  </a:outerShdw>
                </a:effectLst>
              </a:rPr>
              <a:t>III. CHALLENGES AND HOW TO OVERCOME?</a:t>
            </a:r>
            <a:endParaRPr lang="en-US" b="1" dirty="0">
              <a:solidFill>
                <a:srgbClr val="FFFF00"/>
              </a:solidFill>
              <a:effectLst>
                <a:outerShdw blurRad="38100" dist="38100" dir="2700000" algn="tl">
                  <a:srgbClr val="000000"/>
                </a:outerShdw>
              </a:effectLst>
            </a:endParaRPr>
          </a:p>
        </p:txBody>
      </p:sp>
      <p:sp>
        <p:nvSpPr>
          <p:cNvPr id="6148" name="Slide Number Placeholder 5"/>
          <p:cNvSpPr>
            <a:spLocks noGrp="1"/>
          </p:cNvSpPr>
          <p:nvPr>
            <p:ph type="sldNum" sz="quarter" idx="10"/>
          </p:nvPr>
        </p:nvSpPr>
        <p:spPr/>
        <p:txBody>
          <a:bodyPr/>
          <a:lstStyle/>
          <a:p>
            <a:fld id="{969F2E82-8F76-4AEA-9A41-1D9CBFAC4190}" type="slidenum">
              <a:rPr lang="es-ES" smtClean="0"/>
              <a:pPr/>
              <a:t>18</a:t>
            </a:fld>
            <a:endParaRPr lang="es-ES" dirty="0" smtClean="0"/>
          </a:p>
        </p:txBody>
      </p:sp>
      <p:sp>
        <p:nvSpPr>
          <p:cNvPr id="6" name="Rectangle 3"/>
          <p:cNvSpPr>
            <a:spLocks noChangeArrowheads="1"/>
          </p:cNvSpPr>
          <p:nvPr/>
        </p:nvSpPr>
        <p:spPr bwMode="auto">
          <a:xfrm>
            <a:off x="720080" y="1294160"/>
            <a:ext cx="8423920" cy="4965975"/>
          </a:xfrm>
          <a:prstGeom prst="rect">
            <a:avLst/>
          </a:prstGeom>
          <a:noFill/>
          <a:ln w="9525">
            <a:noFill/>
            <a:miter lim="800000"/>
            <a:headEnd/>
            <a:tailEnd/>
          </a:ln>
          <a:effectLst/>
        </p:spPr>
        <p:txBody>
          <a:bodyPr wrap="square">
            <a:spAutoFit/>
          </a:bodyPr>
          <a:lstStyle/>
          <a:p>
            <a:pPr>
              <a:lnSpc>
                <a:spcPct val="120000"/>
              </a:lnSpc>
              <a:spcBef>
                <a:spcPts val="1500"/>
              </a:spcBef>
              <a:buClr>
                <a:schemeClr val="hlink"/>
              </a:buClr>
              <a:defRPr/>
            </a:pPr>
            <a:endParaRPr lang="en-US" sz="100" dirty="0" smtClean="0"/>
          </a:p>
          <a:p>
            <a:pPr>
              <a:lnSpc>
                <a:spcPct val="120000"/>
              </a:lnSpc>
              <a:spcBef>
                <a:spcPts val="1500"/>
              </a:spcBef>
              <a:buClr>
                <a:schemeClr val="hlink"/>
              </a:buClr>
              <a:defRPr/>
            </a:pPr>
            <a:r>
              <a:rPr lang="en-US" sz="1800" dirty="0" smtClean="0">
                <a:solidFill>
                  <a:srgbClr val="FFFF00"/>
                </a:solidFill>
              </a:rPr>
              <a:t>Challenges</a:t>
            </a:r>
            <a:endParaRPr lang="en-US" sz="1050" dirty="0" smtClean="0">
              <a:solidFill>
                <a:srgbClr val="FFFF00"/>
              </a:solidFill>
            </a:endParaRPr>
          </a:p>
          <a:p>
            <a:pPr marL="457200" indent="-457200">
              <a:lnSpc>
                <a:spcPct val="110000"/>
              </a:lnSpc>
              <a:spcBef>
                <a:spcPts val="1200"/>
              </a:spcBef>
              <a:buClr>
                <a:schemeClr val="bg1"/>
              </a:buClr>
              <a:buFont typeface="Arial" pitchFamily="34" charset="0"/>
              <a:buChar char="•"/>
              <a:defRPr/>
            </a:pPr>
            <a:r>
              <a:rPr lang="en-US" sz="1800" dirty="0" smtClean="0">
                <a:effectLst>
                  <a:outerShdw blurRad="38100" dist="38100" dir="2700000" algn="tl">
                    <a:srgbClr val="000000">
                      <a:alpha val="43137"/>
                    </a:srgbClr>
                  </a:outerShdw>
                </a:effectLst>
              </a:rPr>
              <a:t>Resources :</a:t>
            </a:r>
          </a:p>
          <a:p>
            <a:pPr marL="914400" lvl="1" indent="-457200">
              <a:lnSpc>
                <a:spcPct val="110000"/>
              </a:lnSpc>
              <a:spcBef>
                <a:spcPts val="1200"/>
              </a:spcBef>
              <a:buClr>
                <a:schemeClr val="bg1"/>
              </a:buClr>
              <a:buFontTx/>
              <a:buChar char="-"/>
              <a:defRPr/>
            </a:pPr>
            <a:r>
              <a:rPr lang="en-US" sz="1800" dirty="0" smtClean="0">
                <a:effectLst>
                  <a:outerShdw blurRad="38100" dist="38100" dir="2700000" algn="tl">
                    <a:srgbClr val="000000">
                      <a:alpha val="43137"/>
                    </a:srgbClr>
                  </a:outerShdw>
                </a:effectLst>
              </a:rPr>
              <a:t>Limited capacity of statistical staffs both line ministries and NIS</a:t>
            </a:r>
          </a:p>
          <a:p>
            <a:pPr marL="914400" lvl="1" indent="-457200">
              <a:lnSpc>
                <a:spcPct val="110000"/>
              </a:lnSpc>
              <a:spcBef>
                <a:spcPts val="1200"/>
              </a:spcBef>
              <a:buClr>
                <a:schemeClr val="bg1"/>
              </a:buClr>
              <a:defRPr/>
            </a:pPr>
            <a:r>
              <a:rPr lang="en-US" sz="1800" dirty="0" smtClean="0">
                <a:effectLst>
                  <a:outerShdw blurRad="38100" dist="38100" dir="2700000" algn="tl">
                    <a:srgbClr val="000000">
                      <a:alpha val="43137"/>
                    </a:srgbClr>
                  </a:outerShdw>
                </a:effectLst>
              </a:rPr>
              <a:t>	(Statistical skills, knowledge of data, metadata and database)</a:t>
            </a:r>
          </a:p>
          <a:p>
            <a:pPr marL="914400" lvl="1" indent="-457200">
              <a:lnSpc>
                <a:spcPct val="110000"/>
              </a:lnSpc>
              <a:spcBef>
                <a:spcPts val="1200"/>
              </a:spcBef>
              <a:buClr>
                <a:schemeClr val="bg1"/>
              </a:buClr>
              <a:buFontTx/>
              <a:buChar char="-"/>
              <a:defRPr/>
            </a:pPr>
            <a:r>
              <a:rPr lang="en-US" sz="1800" dirty="0" smtClean="0">
                <a:effectLst>
                  <a:outerShdw blurRad="38100" dist="38100" dir="2700000" algn="tl">
                    <a:srgbClr val="000000">
                      <a:alpha val="43137"/>
                    </a:srgbClr>
                  </a:outerShdw>
                </a:effectLst>
              </a:rPr>
              <a:t>Physical infrastructure (lack of ICT facilities)</a:t>
            </a:r>
          </a:p>
          <a:p>
            <a:pPr marL="457200" indent="-457200">
              <a:lnSpc>
                <a:spcPct val="110000"/>
              </a:lnSpc>
              <a:spcBef>
                <a:spcPts val="1200"/>
              </a:spcBef>
              <a:buClr>
                <a:schemeClr val="bg1"/>
              </a:buClr>
              <a:buFont typeface="Arial" pitchFamily="34" charset="0"/>
              <a:buChar char="•"/>
              <a:defRPr/>
            </a:pPr>
            <a:r>
              <a:rPr lang="en-US" sz="1800" dirty="0" smtClean="0">
                <a:effectLst>
                  <a:outerShdw blurRad="38100" dist="38100" dir="2700000" algn="tl">
                    <a:srgbClr val="000000">
                      <a:alpha val="43137"/>
                    </a:srgbClr>
                  </a:outerShdw>
                </a:effectLst>
              </a:rPr>
              <a:t>Coordination related to indicators data/metadata collection and compilation</a:t>
            </a:r>
          </a:p>
          <a:p>
            <a:pPr marL="914400" lvl="1" indent="-457200">
              <a:lnSpc>
                <a:spcPct val="110000"/>
              </a:lnSpc>
              <a:spcBef>
                <a:spcPts val="1200"/>
              </a:spcBef>
              <a:buClr>
                <a:schemeClr val="bg1"/>
              </a:buClr>
              <a:buFontTx/>
              <a:buChar char="-"/>
              <a:defRPr/>
            </a:pPr>
            <a:r>
              <a:rPr lang="en-US" sz="1800" dirty="0" smtClean="0">
                <a:effectLst>
                  <a:outerShdw blurRad="38100" dist="38100" dir="2700000" algn="tl">
                    <a:srgbClr val="000000">
                      <a:alpha val="43137"/>
                    </a:srgbClr>
                  </a:outerShdw>
                </a:effectLst>
              </a:rPr>
              <a:t>Lack of data availability for suggested indicators   </a:t>
            </a:r>
          </a:p>
          <a:p>
            <a:pPr marL="914400" lvl="1" indent="-457200">
              <a:lnSpc>
                <a:spcPct val="110000"/>
              </a:lnSpc>
              <a:spcBef>
                <a:spcPts val="1200"/>
              </a:spcBef>
              <a:buClr>
                <a:schemeClr val="bg1"/>
              </a:buClr>
              <a:buFontTx/>
              <a:buChar char="-"/>
              <a:defRPr/>
            </a:pPr>
            <a:r>
              <a:rPr lang="en-US" sz="1800" dirty="0" smtClean="0">
                <a:effectLst>
                  <a:outerShdw blurRad="38100" dist="38100" dir="2700000" algn="tl">
                    <a:srgbClr val="000000">
                      <a:alpha val="43137"/>
                    </a:srgbClr>
                  </a:outerShdw>
                </a:effectLst>
              </a:rPr>
              <a:t>Focal points in line ministries change more often</a:t>
            </a:r>
          </a:p>
          <a:p>
            <a:pPr marL="914400" lvl="1" indent="-457200">
              <a:lnSpc>
                <a:spcPct val="110000"/>
              </a:lnSpc>
              <a:spcBef>
                <a:spcPts val="1200"/>
              </a:spcBef>
              <a:buClr>
                <a:schemeClr val="bg1"/>
              </a:buClr>
              <a:buFontTx/>
              <a:buChar char="-"/>
              <a:defRPr/>
            </a:pPr>
            <a:r>
              <a:rPr lang="en-US" sz="1800" dirty="0" smtClean="0">
                <a:effectLst>
                  <a:outerShdw blurRad="38100" dist="38100" dir="2700000" algn="tl">
                    <a:srgbClr val="000000">
                      <a:alpha val="43137"/>
                    </a:srgbClr>
                  </a:outerShdw>
                </a:effectLst>
              </a:rPr>
              <a:t>Lack of documentation for indicators related to NSDP/</a:t>
            </a:r>
            <a:r>
              <a:rPr lang="en-US" sz="1800" dirty="0" err="1" smtClean="0">
                <a:effectLst>
                  <a:outerShdw blurRad="38100" dist="38100" dir="2700000" algn="tl">
                    <a:srgbClr val="000000">
                      <a:alpha val="43137"/>
                    </a:srgbClr>
                  </a:outerShdw>
                </a:effectLst>
              </a:rPr>
              <a:t>CMDGs</a:t>
            </a:r>
            <a:r>
              <a:rPr lang="en-US" sz="1800" dirty="0" smtClean="0">
                <a:effectLst>
                  <a:outerShdw blurRad="38100" dist="38100" dir="2700000" algn="tl">
                    <a:srgbClr val="000000">
                      <a:alpha val="43137"/>
                    </a:srgbClr>
                  </a:outerShdw>
                </a:effectLst>
              </a:rPr>
              <a:t> (e.g. definitions, classifications and  methodologies)</a:t>
            </a:r>
          </a:p>
          <a:p>
            <a:pPr marL="457200" indent="-457200">
              <a:lnSpc>
                <a:spcPct val="110000"/>
              </a:lnSpc>
              <a:spcBef>
                <a:spcPts val="1200"/>
              </a:spcBef>
              <a:buClr>
                <a:schemeClr val="bg1"/>
              </a:buClr>
              <a:defRPr/>
            </a:pPr>
            <a:endParaRPr lang="en-US" sz="12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714374" y="542925"/>
            <a:ext cx="8034090" cy="461665"/>
          </a:xfrm>
          <a:prstGeom prst="rect">
            <a:avLst/>
          </a:prstGeom>
          <a:noFill/>
          <a:ln w="9525">
            <a:noFill/>
            <a:miter lim="800000"/>
            <a:headEnd/>
            <a:tailEnd/>
          </a:ln>
          <a:effectLst/>
        </p:spPr>
        <p:txBody>
          <a:bodyPr wrap="square">
            <a:spAutoFit/>
          </a:bodyPr>
          <a:lstStyle/>
          <a:p>
            <a:pPr>
              <a:defRPr/>
            </a:pPr>
            <a:r>
              <a:rPr lang="en-US" b="1" dirty="0" smtClean="0">
                <a:solidFill>
                  <a:srgbClr val="FFFF00"/>
                </a:solidFill>
                <a:effectLst>
                  <a:outerShdw blurRad="38100" dist="38100" dir="2700000" algn="tl">
                    <a:srgbClr val="000000"/>
                  </a:outerShdw>
                </a:effectLst>
              </a:rPr>
              <a:t>III. CHALLENGES AND HOW TO OVERCOME? (cont’)</a:t>
            </a:r>
            <a:endParaRPr lang="en-US" b="1" dirty="0">
              <a:solidFill>
                <a:srgbClr val="FFFF00"/>
              </a:solidFill>
              <a:effectLst>
                <a:outerShdw blurRad="38100" dist="38100" dir="2700000" algn="tl">
                  <a:srgbClr val="000000"/>
                </a:outerShdw>
              </a:effectLst>
            </a:endParaRPr>
          </a:p>
        </p:txBody>
      </p:sp>
      <p:sp>
        <p:nvSpPr>
          <p:cNvPr id="6148" name="Slide Number Placeholder 5"/>
          <p:cNvSpPr>
            <a:spLocks noGrp="1"/>
          </p:cNvSpPr>
          <p:nvPr>
            <p:ph type="sldNum" sz="quarter" idx="10"/>
          </p:nvPr>
        </p:nvSpPr>
        <p:spPr/>
        <p:txBody>
          <a:bodyPr/>
          <a:lstStyle/>
          <a:p>
            <a:fld id="{969F2E82-8F76-4AEA-9A41-1D9CBFAC4190}" type="slidenum">
              <a:rPr lang="es-ES" smtClean="0"/>
              <a:pPr/>
              <a:t>19</a:t>
            </a:fld>
            <a:endParaRPr lang="es-ES" dirty="0" smtClean="0"/>
          </a:p>
        </p:txBody>
      </p:sp>
      <p:sp>
        <p:nvSpPr>
          <p:cNvPr id="6" name="Rectangle 3"/>
          <p:cNvSpPr>
            <a:spLocks noChangeArrowheads="1"/>
          </p:cNvSpPr>
          <p:nvPr/>
        </p:nvSpPr>
        <p:spPr bwMode="auto">
          <a:xfrm>
            <a:off x="720080" y="1294160"/>
            <a:ext cx="8423920" cy="3691780"/>
          </a:xfrm>
          <a:prstGeom prst="rect">
            <a:avLst/>
          </a:prstGeom>
          <a:noFill/>
          <a:ln w="9525">
            <a:noFill/>
            <a:miter lim="800000"/>
            <a:headEnd/>
            <a:tailEnd/>
          </a:ln>
          <a:effectLst/>
        </p:spPr>
        <p:txBody>
          <a:bodyPr wrap="square">
            <a:spAutoFit/>
          </a:bodyPr>
          <a:lstStyle/>
          <a:p>
            <a:pPr>
              <a:lnSpc>
                <a:spcPct val="120000"/>
              </a:lnSpc>
              <a:spcBef>
                <a:spcPts val="1500"/>
              </a:spcBef>
              <a:buClr>
                <a:schemeClr val="hlink"/>
              </a:buClr>
              <a:defRPr/>
            </a:pPr>
            <a:endParaRPr lang="en-US" sz="100" dirty="0" smtClean="0"/>
          </a:p>
          <a:p>
            <a:pPr>
              <a:lnSpc>
                <a:spcPct val="120000"/>
              </a:lnSpc>
              <a:spcBef>
                <a:spcPts val="1500"/>
              </a:spcBef>
              <a:buClr>
                <a:schemeClr val="hlink"/>
              </a:buClr>
              <a:defRPr/>
            </a:pPr>
            <a:r>
              <a:rPr lang="en-US" sz="1800" dirty="0" smtClean="0">
                <a:solidFill>
                  <a:srgbClr val="FFFF00"/>
                </a:solidFill>
              </a:rPr>
              <a:t>How to overcome?</a:t>
            </a:r>
            <a:endParaRPr lang="en-US" sz="1050" dirty="0" smtClean="0">
              <a:solidFill>
                <a:srgbClr val="FFFF00"/>
              </a:solidFill>
            </a:endParaRPr>
          </a:p>
          <a:p>
            <a:pPr marL="457200" indent="-457200">
              <a:lnSpc>
                <a:spcPct val="110000"/>
              </a:lnSpc>
              <a:spcBef>
                <a:spcPts val="1200"/>
              </a:spcBef>
              <a:buClr>
                <a:schemeClr val="bg1"/>
              </a:buClr>
              <a:buFont typeface="Arial" pitchFamily="34" charset="0"/>
              <a:buChar char="•"/>
              <a:defRPr/>
            </a:pPr>
            <a:r>
              <a:rPr lang="en-US" sz="1800" dirty="0" smtClean="0">
                <a:effectLst>
                  <a:outerShdw blurRad="38100" dist="38100" dir="2700000" algn="tl">
                    <a:srgbClr val="000000">
                      <a:alpha val="43137"/>
                    </a:srgbClr>
                  </a:outerShdw>
                </a:effectLst>
              </a:rPr>
              <a:t>Series of TWG meetings/consultations with line ministries</a:t>
            </a:r>
          </a:p>
          <a:p>
            <a:pPr marL="457200" indent="-457200">
              <a:lnSpc>
                <a:spcPct val="110000"/>
              </a:lnSpc>
              <a:spcBef>
                <a:spcPts val="1200"/>
              </a:spcBef>
              <a:buClr>
                <a:schemeClr val="bg1"/>
              </a:buClr>
              <a:buFont typeface="Arial" pitchFamily="34" charset="0"/>
              <a:buChar char="•"/>
              <a:defRPr/>
            </a:pPr>
            <a:r>
              <a:rPr lang="en-US" sz="1800" dirty="0" smtClean="0">
                <a:effectLst>
                  <a:outerShdw blurRad="38100" dist="38100" dir="2700000" algn="tl">
                    <a:srgbClr val="000000">
                      <a:alpha val="43137"/>
                    </a:srgbClr>
                  </a:outerShdw>
                </a:effectLst>
              </a:rPr>
              <a:t>Conducted statistical literacy trainings</a:t>
            </a:r>
          </a:p>
          <a:p>
            <a:pPr marL="457200" indent="-457200">
              <a:lnSpc>
                <a:spcPct val="110000"/>
              </a:lnSpc>
              <a:spcBef>
                <a:spcPts val="1200"/>
              </a:spcBef>
              <a:buClr>
                <a:schemeClr val="bg1"/>
              </a:buClr>
              <a:buFont typeface="Arial" pitchFamily="34" charset="0"/>
              <a:buChar char="•"/>
              <a:defRPr/>
            </a:pPr>
            <a:r>
              <a:rPr lang="en-US" sz="1800" dirty="0" smtClean="0">
                <a:effectLst>
                  <a:outerShdw blurRad="38100" dist="38100" dir="2700000" algn="tl">
                    <a:srgbClr val="000000">
                      <a:alpha val="43137"/>
                    </a:srgbClr>
                  </a:outerShdw>
                </a:effectLst>
              </a:rPr>
              <a:t>Focal points network taking place</a:t>
            </a:r>
          </a:p>
          <a:p>
            <a:pPr marL="457200" indent="-457200">
              <a:lnSpc>
                <a:spcPct val="110000"/>
              </a:lnSpc>
              <a:spcBef>
                <a:spcPts val="1200"/>
              </a:spcBef>
              <a:buClr>
                <a:schemeClr val="bg1"/>
              </a:buClr>
              <a:buFont typeface="Arial" pitchFamily="34" charset="0"/>
              <a:buChar char="•"/>
              <a:defRPr/>
            </a:pPr>
            <a:r>
              <a:rPr lang="en-US" sz="1800" dirty="0" smtClean="0">
                <a:effectLst>
                  <a:outerShdw blurRad="38100" dist="38100" dir="2700000" algn="tl">
                    <a:srgbClr val="000000">
                      <a:alpha val="43137"/>
                    </a:srgbClr>
                  </a:outerShdw>
                </a:effectLst>
              </a:rPr>
              <a:t>Metadata Handbook for national development indicators</a:t>
            </a:r>
          </a:p>
          <a:p>
            <a:pPr marL="457200" indent="-457200">
              <a:lnSpc>
                <a:spcPct val="110000"/>
              </a:lnSpc>
              <a:spcBef>
                <a:spcPts val="1200"/>
              </a:spcBef>
              <a:buClr>
                <a:schemeClr val="bg1"/>
              </a:buClr>
              <a:buFont typeface="Arial" pitchFamily="34" charset="0"/>
              <a:buChar char="•"/>
              <a:defRPr/>
            </a:pPr>
            <a:r>
              <a:rPr lang="en-US" sz="1800" dirty="0" smtClean="0">
                <a:effectLst>
                  <a:outerShdw blurRad="38100" dist="38100" dir="2700000" algn="tl">
                    <a:srgbClr val="000000">
                      <a:alpha val="43137"/>
                    </a:srgbClr>
                  </a:outerShdw>
                </a:effectLst>
              </a:rPr>
              <a:t>National data repository (</a:t>
            </a:r>
            <a:r>
              <a:rPr lang="en-US" sz="1800" dirty="0" err="1" smtClean="0">
                <a:effectLst>
                  <a:outerShdw blurRad="38100" dist="38100" dir="2700000" algn="tl">
                    <a:srgbClr val="000000">
                      <a:alpha val="43137"/>
                    </a:srgbClr>
                  </a:outerShdw>
                </a:effectLst>
              </a:rPr>
              <a:t>CamInfo</a:t>
            </a:r>
            <a:r>
              <a:rPr lang="en-US" sz="1800" dirty="0" smtClean="0">
                <a:effectLst>
                  <a:outerShdw blurRad="38100" dist="38100" dir="2700000" algn="tl">
                    <a:srgbClr val="000000">
                      <a:alpha val="43137"/>
                    </a:srgbClr>
                  </a:outerShdw>
                </a:effectLst>
              </a:rPr>
              <a:t> online posted by NIS)</a:t>
            </a:r>
          </a:p>
          <a:p>
            <a:pPr marL="457200" indent="-457200">
              <a:lnSpc>
                <a:spcPct val="110000"/>
              </a:lnSpc>
              <a:spcBef>
                <a:spcPts val="1200"/>
              </a:spcBef>
              <a:buClr>
                <a:schemeClr val="bg1"/>
              </a:buClr>
              <a:buFont typeface="Arial" pitchFamily="34" charset="0"/>
              <a:buChar char="•"/>
              <a:defRPr/>
            </a:pPr>
            <a:r>
              <a:rPr lang="en-US" sz="1800" dirty="0" smtClean="0">
                <a:effectLst>
                  <a:outerShdw blurRad="38100" dist="38100" dir="2700000" algn="tl">
                    <a:srgbClr val="000000">
                      <a:alpha val="43137"/>
                    </a:srgbClr>
                  </a:outerShdw>
                </a:effectLst>
              </a:rPr>
              <a:t>Mechanism for data transfer from line ministries to NIS and to the </a:t>
            </a:r>
            <a:r>
              <a:rPr lang="en-US" sz="1800" dirty="0" err="1" smtClean="0">
                <a:effectLst>
                  <a:outerShdw blurRad="38100" dist="38100" dir="2700000" algn="tl">
                    <a:srgbClr val="000000">
                      <a:alpha val="43137"/>
                    </a:srgbClr>
                  </a:outerShdw>
                </a:effectLst>
              </a:rPr>
              <a:t>UNdata</a:t>
            </a:r>
            <a:r>
              <a:rPr lang="en-US" sz="1800" dirty="0" smtClean="0">
                <a:effectLst>
                  <a:outerShdw blurRad="38100" dist="38100" dir="2700000" algn="tl">
                    <a:srgbClr val="000000">
                      <a:alpha val="43137"/>
                    </a:srgbClr>
                  </a:outerShdw>
                </a:effectLst>
              </a:rPr>
              <a:t> (National Data Registry and </a:t>
            </a:r>
            <a:r>
              <a:rPr lang="en-US" sz="1800" dirty="0" err="1" smtClean="0">
                <a:effectLst>
                  <a:outerShdw blurRad="38100" dist="38100" dir="2700000" algn="tl">
                    <a:srgbClr val="000000">
                      <a:alpha val="43137"/>
                    </a:srgbClr>
                  </a:outerShdw>
                </a:effectLst>
              </a:rPr>
              <a:t>di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Datahub</a:t>
            </a:r>
            <a:r>
              <a:rPr lang="en-US" sz="1800" dirty="0" smtClean="0">
                <a:effectLst>
                  <a:outerShdw blurRad="38100" dist="38100" dir="2700000" algn="tl">
                    <a:srgbClr val="000000">
                      <a:alpha val="43137"/>
                    </a:srgbClr>
                  </a:outerShdw>
                </a:effectLst>
              </a:rPr>
              <a:t> Organizer)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p:txBody>
          <a:bodyPr/>
          <a:lstStyle/>
          <a:p>
            <a:fld id="{A2100B2E-791D-4811-BE8C-F7179678C54C}" type="slidenum">
              <a:rPr lang="es-ES" smtClean="0"/>
              <a:pPr/>
              <a:t>2</a:t>
            </a:fld>
            <a:endParaRPr lang="es-ES" dirty="0" smtClean="0"/>
          </a:p>
        </p:txBody>
      </p:sp>
      <p:sp>
        <p:nvSpPr>
          <p:cNvPr id="5" name="Rectangle 2"/>
          <p:cNvSpPr>
            <a:spLocks noChangeArrowheads="1"/>
          </p:cNvSpPr>
          <p:nvPr/>
        </p:nvSpPr>
        <p:spPr bwMode="auto">
          <a:xfrm>
            <a:off x="714375" y="571500"/>
            <a:ext cx="5643563" cy="461963"/>
          </a:xfrm>
          <a:prstGeom prst="rect">
            <a:avLst/>
          </a:prstGeom>
          <a:noFill/>
          <a:ln w="9525">
            <a:noFill/>
            <a:miter lim="800000"/>
            <a:headEnd/>
            <a:tailEnd/>
          </a:ln>
          <a:effectLst/>
        </p:spPr>
        <p:txBody>
          <a:bodyPr>
            <a:spAutoFit/>
          </a:bodyPr>
          <a:lstStyle/>
          <a:p>
            <a:pPr>
              <a:defRPr/>
            </a:pPr>
            <a:r>
              <a:rPr lang="en-US" b="1" dirty="0">
                <a:solidFill>
                  <a:srgbClr val="FFFF00"/>
                </a:solidFill>
                <a:effectLst>
                  <a:outerShdw blurRad="38100" dist="38100" dir="2700000" algn="tl">
                    <a:srgbClr val="000000"/>
                  </a:outerShdw>
                </a:effectLst>
              </a:rPr>
              <a:t>CONTENT</a:t>
            </a:r>
          </a:p>
        </p:txBody>
      </p:sp>
      <p:sp>
        <p:nvSpPr>
          <p:cNvPr id="4100" name="Rectangle 3"/>
          <p:cNvSpPr>
            <a:spLocks noChangeArrowheads="1"/>
          </p:cNvSpPr>
          <p:nvPr/>
        </p:nvSpPr>
        <p:spPr bwMode="auto">
          <a:xfrm>
            <a:off x="719138" y="1281460"/>
            <a:ext cx="7924800" cy="3985706"/>
          </a:xfrm>
          <a:prstGeom prst="rect">
            <a:avLst/>
          </a:prstGeom>
          <a:noFill/>
          <a:ln w="9525">
            <a:noFill/>
            <a:miter lim="800000"/>
            <a:headEnd/>
            <a:tailEnd/>
          </a:ln>
        </p:spPr>
        <p:txBody>
          <a:bodyPr>
            <a:spAutoFit/>
          </a:bodyPr>
          <a:lstStyle/>
          <a:p>
            <a:pPr lvl="1" indent="-457200">
              <a:defRPr/>
            </a:pPr>
            <a:endParaRPr lang="en-US" dirty="0">
              <a:effectLst>
                <a:outerShdw blurRad="38100" dist="38100" dir="2700000" algn="tl">
                  <a:srgbClr val="000000">
                    <a:alpha val="43137"/>
                  </a:srgbClr>
                </a:outerShdw>
              </a:effectLst>
            </a:endParaRPr>
          </a:p>
          <a:p>
            <a:pPr marL="971550" lvl="2" indent="-514350">
              <a:spcBef>
                <a:spcPts val="1200"/>
              </a:spcBef>
              <a:spcAft>
                <a:spcPts val="1200"/>
              </a:spcAft>
              <a:defRPr/>
            </a:pPr>
            <a:r>
              <a:rPr lang="en-US" sz="2000" dirty="0" smtClean="0">
                <a:effectLst>
                  <a:outerShdw blurRad="38100" dist="38100" dir="2700000" algn="tl">
                    <a:srgbClr val="000000">
                      <a:alpha val="43137"/>
                    </a:srgbClr>
                  </a:outerShdw>
                </a:effectLst>
              </a:rPr>
              <a:t>Background </a:t>
            </a:r>
            <a:endParaRPr lang="en-US" sz="2000" dirty="0">
              <a:effectLst>
                <a:outerShdw blurRad="38100" dist="38100" dir="2700000" algn="tl">
                  <a:srgbClr val="000000">
                    <a:alpha val="43137"/>
                  </a:srgbClr>
                </a:outerShdw>
              </a:effectLst>
            </a:endParaRPr>
          </a:p>
          <a:p>
            <a:pPr marL="971550" lvl="2" indent="-514350">
              <a:spcBef>
                <a:spcPts val="1200"/>
              </a:spcBef>
              <a:spcAft>
                <a:spcPts val="1200"/>
              </a:spcAft>
              <a:defRPr/>
            </a:pPr>
            <a:r>
              <a:rPr lang="en-US" sz="2000" dirty="0" smtClean="0">
                <a:effectLst>
                  <a:outerShdw blurRad="38100" dist="38100" dir="2700000" algn="tl">
                    <a:srgbClr val="000000">
                      <a:alpha val="43137"/>
                    </a:srgbClr>
                  </a:outerShdw>
                </a:effectLst>
              </a:rPr>
              <a:t>How project works in Cambodia</a:t>
            </a:r>
            <a:endParaRPr lang="en-US" sz="2000" dirty="0">
              <a:effectLst>
                <a:outerShdw blurRad="38100" dist="38100" dir="2700000" algn="tl">
                  <a:srgbClr val="000000">
                    <a:alpha val="43137"/>
                  </a:srgbClr>
                </a:outerShdw>
              </a:effectLst>
            </a:endParaRPr>
          </a:p>
          <a:p>
            <a:pPr marL="971550" lvl="2" indent="-514350">
              <a:spcBef>
                <a:spcPts val="1200"/>
              </a:spcBef>
              <a:spcAft>
                <a:spcPts val="1200"/>
              </a:spcAft>
              <a:defRPr/>
            </a:pPr>
            <a:r>
              <a:rPr lang="en-US" sz="2000" dirty="0" smtClean="0">
                <a:effectLst>
                  <a:outerShdw blurRad="38100" dist="38100" dir="2700000" algn="tl">
                    <a:srgbClr val="000000">
                      <a:alpha val="43137"/>
                    </a:srgbClr>
                  </a:outerShdw>
                </a:effectLst>
              </a:rPr>
              <a:t>Challenges and how to overcome?</a:t>
            </a:r>
          </a:p>
          <a:p>
            <a:pPr marL="971550" lvl="2" indent="-514350">
              <a:spcBef>
                <a:spcPts val="1200"/>
              </a:spcBef>
              <a:spcAft>
                <a:spcPts val="1200"/>
              </a:spcAft>
              <a:defRPr/>
            </a:pPr>
            <a:r>
              <a:rPr lang="en-US" sz="2000" dirty="0" smtClean="0">
                <a:effectLst>
                  <a:outerShdw blurRad="38100" dist="38100" dir="2700000" algn="tl">
                    <a:srgbClr val="000000">
                      <a:alpha val="43137"/>
                    </a:srgbClr>
                  </a:outerShdw>
                </a:effectLst>
              </a:rPr>
              <a:t>Future activities</a:t>
            </a:r>
          </a:p>
          <a:p>
            <a:pPr marL="971550" lvl="2" indent="-514350">
              <a:spcBef>
                <a:spcPts val="1200"/>
              </a:spcBef>
              <a:spcAft>
                <a:spcPts val="1200"/>
              </a:spcAft>
              <a:defRPr/>
            </a:pPr>
            <a:r>
              <a:rPr lang="en-US" sz="2000" dirty="0" smtClean="0">
                <a:effectLst>
                  <a:outerShdw blurRad="38100" dist="38100" dir="2700000" algn="tl">
                    <a:srgbClr val="000000">
                      <a:alpha val="43137"/>
                    </a:srgbClr>
                  </a:outerShdw>
                </a:effectLst>
              </a:rPr>
              <a:t>Conclusion</a:t>
            </a:r>
          </a:p>
          <a:p>
            <a:pPr lvl="2" indent="-457200">
              <a:spcBef>
                <a:spcPts val="600"/>
              </a:spcBef>
              <a:spcAft>
                <a:spcPts val="600"/>
              </a:spcAft>
              <a:defRPr/>
            </a:pP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714374" y="542925"/>
            <a:ext cx="8034090" cy="461665"/>
          </a:xfrm>
          <a:prstGeom prst="rect">
            <a:avLst/>
          </a:prstGeom>
          <a:noFill/>
          <a:ln w="9525">
            <a:noFill/>
            <a:miter lim="800000"/>
            <a:headEnd/>
            <a:tailEnd/>
          </a:ln>
          <a:effectLst/>
        </p:spPr>
        <p:txBody>
          <a:bodyPr wrap="square">
            <a:spAutoFit/>
          </a:bodyPr>
          <a:lstStyle/>
          <a:p>
            <a:pPr>
              <a:defRPr/>
            </a:pPr>
            <a:r>
              <a:rPr lang="en-US" b="1" dirty="0" smtClean="0">
                <a:solidFill>
                  <a:srgbClr val="FFFF00"/>
                </a:solidFill>
                <a:effectLst>
                  <a:outerShdw blurRad="38100" dist="38100" dir="2700000" algn="tl">
                    <a:srgbClr val="000000"/>
                  </a:outerShdw>
                </a:effectLst>
              </a:rPr>
              <a:t>IV. FUTURE ACTIVITIES</a:t>
            </a:r>
            <a:endParaRPr lang="en-US" b="1" dirty="0">
              <a:solidFill>
                <a:srgbClr val="FFFF00"/>
              </a:solidFill>
              <a:effectLst>
                <a:outerShdw blurRad="38100" dist="38100" dir="2700000" algn="tl">
                  <a:srgbClr val="000000"/>
                </a:outerShdw>
              </a:effectLst>
            </a:endParaRPr>
          </a:p>
        </p:txBody>
      </p:sp>
      <p:sp>
        <p:nvSpPr>
          <p:cNvPr id="6148" name="Slide Number Placeholder 5"/>
          <p:cNvSpPr>
            <a:spLocks noGrp="1"/>
          </p:cNvSpPr>
          <p:nvPr>
            <p:ph type="sldNum" sz="quarter" idx="10"/>
          </p:nvPr>
        </p:nvSpPr>
        <p:spPr/>
        <p:txBody>
          <a:bodyPr/>
          <a:lstStyle/>
          <a:p>
            <a:fld id="{969F2E82-8F76-4AEA-9A41-1D9CBFAC4190}" type="slidenum">
              <a:rPr lang="es-ES" smtClean="0"/>
              <a:pPr/>
              <a:t>20</a:t>
            </a:fld>
            <a:endParaRPr lang="es-ES" dirty="0" smtClean="0"/>
          </a:p>
        </p:txBody>
      </p:sp>
      <p:sp>
        <p:nvSpPr>
          <p:cNvPr id="6" name="Rectangle 3"/>
          <p:cNvSpPr>
            <a:spLocks noChangeArrowheads="1"/>
          </p:cNvSpPr>
          <p:nvPr/>
        </p:nvSpPr>
        <p:spPr bwMode="auto">
          <a:xfrm>
            <a:off x="720080" y="1382137"/>
            <a:ext cx="8423920" cy="4493538"/>
          </a:xfrm>
          <a:prstGeom prst="rect">
            <a:avLst/>
          </a:prstGeom>
          <a:noFill/>
          <a:ln w="9525">
            <a:noFill/>
            <a:miter lim="800000"/>
            <a:headEnd/>
            <a:tailEnd/>
          </a:ln>
          <a:effectLst/>
        </p:spPr>
        <p:txBody>
          <a:bodyPr wrap="square">
            <a:spAutoFit/>
          </a:bodyPr>
          <a:lstStyle/>
          <a:p>
            <a:pPr marL="457200" indent="-457200">
              <a:spcBef>
                <a:spcPts val="900"/>
              </a:spcBef>
              <a:buClr>
                <a:schemeClr val="bg1"/>
              </a:buClr>
              <a:buFont typeface="Arial" pitchFamily="34" charset="0"/>
              <a:buChar char="•"/>
              <a:defRPr/>
            </a:pPr>
            <a:r>
              <a:rPr lang="en-US" sz="1600" dirty="0" smtClean="0"/>
              <a:t>Continue to conduct the consultations with line ministries in gathering data/information regarding the new set of NSDP-Update indicators for preparing and finalize metadata handbook and updating data for each indicator</a:t>
            </a:r>
          </a:p>
          <a:p>
            <a:pPr marL="457200" indent="-457200">
              <a:spcBef>
                <a:spcPts val="900"/>
              </a:spcBef>
              <a:buClr>
                <a:schemeClr val="bg1"/>
              </a:buClr>
              <a:buFont typeface="Arial" pitchFamily="34" charset="0"/>
              <a:buChar char="•"/>
              <a:defRPr/>
            </a:pPr>
            <a:r>
              <a:rPr lang="en-US" sz="1600" dirty="0" smtClean="0"/>
              <a:t>Strengthen focal points network in updating the information and discussion about indicator metadata, data quality and review schedule of update/release of indicators</a:t>
            </a:r>
          </a:p>
          <a:p>
            <a:pPr marL="457200" indent="-457200">
              <a:spcBef>
                <a:spcPts val="900"/>
              </a:spcBef>
              <a:buClr>
                <a:schemeClr val="bg1"/>
              </a:buClr>
              <a:buFont typeface="Arial" pitchFamily="34" charset="0"/>
              <a:buChar char="•"/>
              <a:defRPr/>
            </a:pPr>
            <a:r>
              <a:rPr lang="en-US" sz="1600" dirty="0" smtClean="0"/>
              <a:t>Include new NSDP core and additional indicators in addition to existing indicators to national data repository and publish to national data registry as well as transfer to </a:t>
            </a:r>
            <a:r>
              <a:rPr lang="en-US" sz="1600" dirty="0" err="1" smtClean="0"/>
              <a:t>UNdata</a:t>
            </a:r>
            <a:r>
              <a:rPr lang="en-US" sz="1600" dirty="0" smtClean="0"/>
              <a:t> (UNSD and NIS review codes given to existing indicators and new codes for additional indicators)</a:t>
            </a:r>
          </a:p>
          <a:p>
            <a:pPr marL="457200" indent="-457200">
              <a:spcBef>
                <a:spcPts val="900"/>
              </a:spcBef>
              <a:buClr>
                <a:schemeClr val="bg1"/>
              </a:buClr>
              <a:buFont typeface="Arial" pitchFamily="34" charset="0"/>
              <a:buChar char="•"/>
              <a:defRPr/>
            </a:pPr>
            <a:r>
              <a:rPr lang="en-US" sz="1600" dirty="0" smtClean="0"/>
              <a:t>Strengthen </a:t>
            </a:r>
            <a:r>
              <a:rPr lang="en-US" sz="1600" dirty="0" err="1" smtClean="0"/>
              <a:t>CAMInfo</a:t>
            </a:r>
            <a:r>
              <a:rPr lang="en-US" sz="1600" dirty="0" smtClean="0"/>
              <a:t> database quality and users friendly, such as classifications, disaggregation and data updates to be made available online through NIS website more frequently and look into translation of the core indicator data repository and the user interface into local language-Khmer. (This is suggested to encourage a wider range of local users to access and use the tool comfortably)</a:t>
            </a:r>
          </a:p>
          <a:p>
            <a:pPr marL="457200" indent="-457200">
              <a:spcBef>
                <a:spcPts val="900"/>
              </a:spcBef>
              <a:buClr>
                <a:schemeClr val="bg1"/>
              </a:buClr>
              <a:buFont typeface="Arial" pitchFamily="34" charset="0"/>
              <a:buChar char="•"/>
              <a:defRPr/>
            </a:pPr>
            <a:r>
              <a:rPr lang="en-US" sz="1600" dirty="0" smtClean="0"/>
              <a:t>Increase training of the use of </a:t>
            </a:r>
            <a:r>
              <a:rPr lang="en-US" sz="1600" dirty="0" err="1" smtClean="0"/>
              <a:t>CAMInfo</a:t>
            </a:r>
            <a:r>
              <a:rPr lang="en-US" sz="1600" dirty="0" smtClean="0"/>
              <a:t> and </a:t>
            </a:r>
            <a:r>
              <a:rPr lang="en-US" sz="1600" dirty="0" err="1" smtClean="0"/>
              <a:t>di</a:t>
            </a:r>
            <a:r>
              <a:rPr lang="en-US" sz="1600" dirty="0" smtClean="0"/>
              <a:t> </a:t>
            </a:r>
            <a:r>
              <a:rPr lang="en-US" sz="1600" dirty="0" err="1" smtClean="0"/>
              <a:t>Datahub</a:t>
            </a:r>
            <a:r>
              <a:rPr lang="en-US" sz="1600" dirty="0" smtClean="0"/>
              <a:t> Organizer to line ministries as well as training on statistical literacy, computer-based statistical analysis.</a:t>
            </a:r>
            <a:endParaRPr lang="en-US" sz="16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714374" y="542925"/>
            <a:ext cx="8034090" cy="461665"/>
          </a:xfrm>
          <a:prstGeom prst="rect">
            <a:avLst/>
          </a:prstGeom>
          <a:noFill/>
          <a:ln w="9525">
            <a:noFill/>
            <a:miter lim="800000"/>
            <a:headEnd/>
            <a:tailEnd/>
          </a:ln>
          <a:effectLst/>
        </p:spPr>
        <p:txBody>
          <a:bodyPr wrap="square">
            <a:spAutoFit/>
          </a:bodyPr>
          <a:lstStyle/>
          <a:p>
            <a:pPr>
              <a:defRPr/>
            </a:pPr>
            <a:r>
              <a:rPr lang="en-US" b="1" dirty="0" smtClean="0">
                <a:solidFill>
                  <a:srgbClr val="FFFF00"/>
                </a:solidFill>
                <a:effectLst>
                  <a:outerShdw blurRad="38100" dist="38100" dir="2700000" algn="tl">
                    <a:srgbClr val="000000"/>
                  </a:outerShdw>
                </a:effectLst>
              </a:rPr>
              <a:t>V. CONCLUSION – CRITICAL FOR SUCCESS</a:t>
            </a:r>
            <a:endParaRPr lang="en-US" b="1" dirty="0">
              <a:solidFill>
                <a:srgbClr val="FFFF00"/>
              </a:solidFill>
              <a:effectLst>
                <a:outerShdw blurRad="38100" dist="38100" dir="2700000" algn="tl">
                  <a:srgbClr val="000000"/>
                </a:outerShdw>
              </a:effectLst>
            </a:endParaRPr>
          </a:p>
        </p:txBody>
      </p:sp>
      <p:sp>
        <p:nvSpPr>
          <p:cNvPr id="6148" name="Slide Number Placeholder 5"/>
          <p:cNvSpPr>
            <a:spLocks noGrp="1"/>
          </p:cNvSpPr>
          <p:nvPr>
            <p:ph type="sldNum" sz="quarter" idx="10"/>
          </p:nvPr>
        </p:nvSpPr>
        <p:spPr/>
        <p:txBody>
          <a:bodyPr/>
          <a:lstStyle/>
          <a:p>
            <a:fld id="{969F2E82-8F76-4AEA-9A41-1D9CBFAC4190}" type="slidenum">
              <a:rPr lang="es-ES" smtClean="0"/>
              <a:pPr/>
              <a:t>21</a:t>
            </a:fld>
            <a:endParaRPr lang="es-ES" dirty="0" smtClean="0"/>
          </a:p>
        </p:txBody>
      </p:sp>
      <p:sp>
        <p:nvSpPr>
          <p:cNvPr id="6" name="Rectangle 3"/>
          <p:cNvSpPr>
            <a:spLocks noChangeArrowheads="1"/>
          </p:cNvSpPr>
          <p:nvPr/>
        </p:nvSpPr>
        <p:spPr bwMode="auto">
          <a:xfrm>
            <a:off x="720080" y="1300986"/>
            <a:ext cx="8423920" cy="2874633"/>
          </a:xfrm>
          <a:prstGeom prst="rect">
            <a:avLst/>
          </a:prstGeom>
          <a:noFill/>
          <a:ln w="9525">
            <a:noFill/>
            <a:miter lim="800000"/>
            <a:headEnd/>
            <a:tailEnd/>
          </a:ln>
          <a:effectLst/>
        </p:spPr>
        <p:txBody>
          <a:bodyPr wrap="square">
            <a:spAutoFit/>
          </a:bodyPr>
          <a:lstStyle/>
          <a:p>
            <a:pPr>
              <a:lnSpc>
                <a:spcPct val="120000"/>
              </a:lnSpc>
              <a:spcBef>
                <a:spcPts val="1500"/>
              </a:spcBef>
              <a:buClr>
                <a:schemeClr val="hlink"/>
              </a:buClr>
              <a:defRPr/>
            </a:pPr>
            <a:endParaRPr lang="en-US" sz="1000" dirty="0" smtClean="0"/>
          </a:p>
          <a:p>
            <a:pPr marL="457200" indent="-457200">
              <a:lnSpc>
                <a:spcPct val="110000"/>
              </a:lnSpc>
              <a:spcBef>
                <a:spcPts val="1200"/>
              </a:spcBef>
              <a:buClr>
                <a:schemeClr val="bg1"/>
              </a:buClr>
              <a:buFont typeface="Arial" pitchFamily="34" charset="0"/>
              <a:buChar char="•"/>
              <a:defRPr/>
            </a:pPr>
            <a:r>
              <a:rPr lang="en-US" sz="1800" dirty="0" smtClean="0">
                <a:effectLst>
                  <a:outerShdw blurRad="38100" dist="38100" dir="2700000" algn="tl">
                    <a:srgbClr val="000000">
                      <a:alpha val="43137"/>
                    </a:srgbClr>
                  </a:outerShdw>
                </a:effectLst>
              </a:rPr>
              <a:t>Ownership of database management and in house resources (sustainability)</a:t>
            </a:r>
          </a:p>
          <a:p>
            <a:pPr marL="457200" indent="-457200">
              <a:lnSpc>
                <a:spcPct val="110000"/>
              </a:lnSpc>
              <a:spcBef>
                <a:spcPts val="1200"/>
              </a:spcBef>
              <a:buClr>
                <a:schemeClr val="bg1"/>
              </a:buClr>
              <a:buFont typeface="Arial" pitchFamily="34" charset="0"/>
              <a:buChar char="•"/>
              <a:defRPr/>
            </a:pPr>
            <a:r>
              <a:rPr lang="en-US" sz="1800" dirty="0" smtClean="0">
                <a:effectLst>
                  <a:outerShdw blurRad="38100" dist="38100" dir="2700000" algn="tl">
                    <a:srgbClr val="000000">
                      <a:alpha val="43137"/>
                    </a:srgbClr>
                  </a:outerShdw>
                </a:effectLst>
              </a:rPr>
              <a:t>Strengthened ICT infrastructure (Network, Servers, Website) at NIS</a:t>
            </a:r>
          </a:p>
          <a:p>
            <a:pPr marL="457200" indent="-457200">
              <a:lnSpc>
                <a:spcPct val="110000"/>
              </a:lnSpc>
              <a:spcBef>
                <a:spcPts val="1200"/>
              </a:spcBef>
              <a:buClr>
                <a:schemeClr val="bg1"/>
              </a:buClr>
              <a:buFont typeface="Arial" pitchFamily="34" charset="0"/>
              <a:buChar char="•"/>
              <a:defRPr/>
            </a:pPr>
            <a:r>
              <a:rPr lang="en-US" sz="1800" dirty="0" err="1" smtClean="0">
                <a:effectLst>
                  <a:outerShdw blurRad="38100" dist="38100" dir="2700000" algn="tl">
                    <a:srgbClr val="000000">
                      <a:alpha val="43137"/>
                    </a:srgbClr>
                  </a:outerShdw>
                </a:effectLst>
              </a:rPr>
              <a:t>CamInfo</a:t>
            </a:r>
            <a:r>
              <a:rPr lang="en-US" sz="1800" dirty="0" smtClean="0">
                <a:effectLst>
                  <a:outerShdw blurRad="38100" dist="38100" dir="2700000" algn="tl">
                    <a:srgbClr val="000000">
                      <a:alpha val="43137"/>
                    </a:srgbClr>
                  </a:outerShdw>
                </a:effectLst>
              </a:rPr>
              <a:t> plays an important role as the central repository for dissemination of national development indicators</a:t>
            </a:r>
          </a:p>
          <a:p>
            <a:pPr marL="457200" indent="-457200">
              <a:lnSpc>
                <a:spcPct val="110000"/>
              </a:lnSpc>
              <a:spcBef>
                <a:spcPts val="1200"/>
              </a:spcBef>
              <a:buClr>
                <a:schemeClr val="bg1"/>
              </a:buClr>
              <a:buFont typeface="Arial" pitchFamily="34" charset="0"/>
              <a:buChar char="•"/>
              <a:defRPr/>
            </a:pPr>
            <a:r>
              <a:rPr lang="en-US" sz="1800" dirty="0" smtClean="0">
                <a:effectLst>
                  <a:outerShdw blurRad="38100" dist="38100" dir="2700000" algn="tl">
                    <a:srgbClr val="000000">
                      <a:alpha val="43137"/>
                    </a:srgbClr>
                  </a:outerShdw>
                </a:effectLst>
              </a:rPr>
              <a:t>Strong legal framework  (Statistics and Sub-decrees to support NSS)</a:t>
            </a:r>
          </a:p>
          <a:p>
            <a:pPr marL="457200" indent="-457200">
              <a:lnSpc>
                <a:spcPct val="110000"/>
              </a:lnSpc>
              <a:spcBef>
                <a:spcPts val="1200"/>
              </a:spcBef>
              <a:buClr>
                <a:schemeClr val="bg1"/>
              </a:buClr>
              <a:buFont typeface="Arial" pitchFamily="34" charset="0"/>
              <a:buChar char="•"/>
              <a:defRPr/>
            </a:pPr>
            <a:r>
              <a:rPr lang="en-US" sz="1800" dirty="0" smtClean="0">
                <a:effectLst>
                  <a:outerShdw blurRad="38100" dist="38100" dir="2700000" algn="tl">
                    <a:srgbClr val="000000">
                      <a:alpha val="43137"/>
                    </a:srgbClr>
                  </a:outerShdw>
                </a:effectLst>
              </a:rPr>
              <a:t>National M&amp;E indicators framework (e.g. NSDP and CMDG)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p>
            <a:fld id="{45EF6BEA-EC4B-40FD-84FD-03D4EF684DE8}" type="slidenum">
              <a:rPr lang="es-ES" smtClean="0"/>
              <a:pPr/>
              <a:t>22</a:t>
            </a:fld>
            <a:endParaRPr lang="es-ES" smtClean="0"/>
          </a:p>
        </p:txBody>
      </p:sp>
      <p:sp>
        <p:nvSpPr>
          <p:cNvPr id="21507" name="TextBox 4"/>
          <p:cNvSpPr txBox="1">
            <a:spLocks noChangeArrowheads="1"/>
          </p:cNvSpPr>
          <p:nvPr/>
        </p:nvSpPr>
        <p:spPr bwMode="auto">
          <a:xfrm>
            <a:off x="2357438" y="2997200"/>
            <a:ext cx="4357687" cy="646331"/>
          </a:xfrm>
          <a:prstGeom prst="rect">
            <a:avLst/>
          </a:prstGeom>
          <a:noFill/>
          <a:ln w="9525">
            <a:noFill/>
            <a:miter lim="800000"/>
            <a:headEnd/>
            <a:tailEnd/>
          </a:ln>
        </p:spPr>
        <p:txBody>
          <a:bodyPr>
            <a:spAutoFit/>
          </a:bodyPr>
          <a:lstStyle/>
          <a:p>
            <a:pPr algn="ctr"/>
            <a:r>
              <a:rPr lang="en-US" sz="3600" dirty="0" smtClean="0"/>
              <a:t>Thank You!</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714375" y="542925"/>
            <a:ext cx="4032250" cy="457200"/>
          </a:xfrm>
          <a:prstGeom prst="rect">
            <a:avLst/>
          </a:prstGeom>
          <a:noFill/>
          <a:ln w="9525">
            <a:noFill/>
            <a:miter lim="800000"/>
            <a:headEnd/>
            <a:tailEnd/>
          </a:ln>
          <a:effectLst/>
        </p:spPr>
        <p:txBody>
          <a:bodyPr>
            <a:spAutoFit/>
          </a:bodyPr>
          <a:lstStyle/>
          <a:p>
            <a:pPr>
              <a:defRPr/>
            </a:pPr>
            <a:r>
              <a:rPr lang="en-US" b="1" dirty="0" smtClean="0">
                <a:solidFill>
                  <a:srgbClr val="FFFF00"/>
                </a:solidFill>
                <a:effectLst>
                  <a:outerShdw blurRad="38100" dist="38100" dir="2700000" algn="tl">
                    <a:srgbClr val="000000"/>
                  </a:outerShdw>
                </a:effectLst>
              </a:rPr>
              <a:t>I. BACKGROUND</a:t>
            </a:r>
            <a:endParaRPr lang="en-US" b="1" dirty="0">
              <a:solidFill>
                <a:srgbClr val="FFFF00"/>
              </a:solidFill>
              <a:effectLst>
                <a:outerShdw blurRad="38100" dist="38100" dir="2700000" algn="tl">
                  <a:srgbClr val="000000"/>
                </a:outerShdw>
              </a:effectLst>
            </a:endParaRPr>
          </a:p>
        </p:txBody>
      </p:sp>
      <p:sp>
        <p:nvSpPr>
          <p:cNvPr id="205827" name="Rectangle 3"/>
          <p:cNvSpPr>
            <a:spLocks noChangeArrowheads="1"/>
          </p:cNvSpPr>
          <p:nvPr/>
        </p:nvSpPr>
        <p:spPr bwMode="auto">
          <a:xfrm>
            <a:off x="720080" y="1294160"/>
            <a:ext cx="8388424" cy="4779770"/>
          </a:xfrm>
          <a:prstGeom prst="rect">
            <a:avLst/>
          </a:prstGeom>
          <a:noFill/>
          <a:ln w="9525">
            <a:noFill/>
            <a:miter lim="800000"/>
            <a:headEnd/>
            <a:tailEnd/>
          </a:ln>
          <a:effectLst/>
        </p:spPr>
        <p:txBody>
          <a:bodyPr wrap="square">
            <a:spAutoFit/>
          </a:bodyPr>
          <a:lstStyle/>
          <a:p>
            <a:pPr>
              <a:lnSpc>
                <a:spcPct val="120000"/>
              </a:lnSpc>
              <a:spcBef>
                <a:spcPts val="1500"/>
              </a:spcBef>
              <a:buClr>
                <a:schemeClr val="hlink"/>
              </a:buClr>
              <a:defRPr/>
            </a:pPr>
            <a:endParaRPr lang="en-US" sz="1000" dirty="0" smtClean="0"/>
          </a:p>
          <a:p>
            <a:pPr marL="457200" indent="-457200">
              <a:lnSpc>
                <a:spcPct val="110000"/>
              </a:lnSpc>
              <a:spcBef>
                <a:spcPts val="0"/>
              </a:spcBef>
              <a:buClr>
                <a:schemeClr val="bg1"/>
              </a:buClr>
              <a:buFont typeface="Arial" pitchFamily="34" charset="0"/>
              <a:buChar char="•"/>
              <a:defRPr/>
            </a:pPr>
            <a:r>
              <a:rPr lang="en-US" sz="1800" dirty="0" smtClean="0">
                <a:effectLst>
                  <a:outerShdw blurRad="38100" dist="38100" dir="2700000" algn="tl">
                    <a:srgbClr val="000000">
                      <a:alpha val="43137"/>
                    </a:srgbClr>
                  </a:outerShdw>
                </a:effectLst>
              </a:rPr>
              <a:t>In 2008, Cambodia and 4 other countries (Bolivia, Liberia, Jordan and Tanzania) has been selected by UNSD to participate in the pilot project </a:t>
            </a:r>
          </a:p>
          <a:p>
            <a:pPr marL="457200" indent="-457200">
              <a:lnSpc>
                <a:spcPct val="110000"/>
              </a:lnSpc>
              <a:spcBef>
                <a:spcPts val="0"/>
              </a:spcBef>
              <a:buClr>
                <a:schemeClr val="bg1"/>
              </a:buClr>
              <a:defRPr/>
            </a:pPr>
            <a:r>
              <a:rPr lang="en-US" sz="1800" dirty="0" smtClean="0">
                <a:effectLst>
                  <a:outerShdw blurRad="38100" dist="38100" dir="2700000" algn="tl">
                    <a:srgbClr val="000000">
                      <a:alpha val="43137"/>
                    </a:srgbClr>
                  </a:outerShdw>
                </a:effectLst>
              </a:rPr>
              <a:t>	(18 MDG indicators were selected for the cases study)</a:t>
            </a:r>
          </a:p>
          <a:p>
            <a:pPr marL="457200" indent="-457200">
              <a:spcBef>
                <a:spcPts val="1500"/>
              </a:spcBef>
              <a:buClr>
                <a:schemeClr val="bg1"/>
              </a:buClr>
              <a:defRPr/>
            </a:pPr>
            <a:r>
              <a:rPr lang="en-US" sz="1800" dirty="0" smtClean="0">
                <a:effectLst>
                  <a:outerShdw blurRad="38100" dist="38100" dir="2700000" algn="tl">
                    <a:srgbClr val="000000">
                      <a:alpha val="43137"/>
                    </a:srgbClr>
                  </a:outerShdw>
                </a:effectLst>
              </a:rPr>
              <a:t>	</a:t>
            </a:r>
            <a:r>
              <a:rPr lang="en-US" sz="1800" dirty="0" smtClean="0">
                <a:solidFill>
                  <a:srgbClr val="FFFF00"/>
                </a:solidFill>
                <a:effectLst>
                  <a:outerShdw blurRad="38100" dist="38100" dir="2700000" algn="tl">
                    <a:srgbClr val="000000">
                      <a:alpha val="43137"/>
                    </a:srgbClr>
                  </a:outerShdw>
                </a:effectLst>
              </a:rPr>
              <a:t>Finding of the case study in Cambodia:</a:t>
            </a:r>
          </a:p>
          <a:p>
            <a:pPr marL="914400" lvl="1" indent="-457200">
              <a:lnSpc>
                <a:spcPct val="110000"/>
              </a:lnSpc>
              <a:spcBef>
                <a:spcPts val="1200"/>
              </a:spcBef>
              <a:buClr>
                <a:schemeClr val="bg1"/>
              </a:buClr>
              <a:buSzPct val="60000"/>
              <a:buFont typeface="Courier New" pitchFamily="49" charset="0"/>
              <a:buChar char="o"/>
              <a:defRPr/>
            </a:pPr>
            <a:r>
              <a:rPr lang="en-US" sz="1800" dirty="0" smtClean="0">
                <a:effectLst>
                  <a:outerShdw blurRad="38100" dist="38100" dir="2700000" algn="tl">
                    <a:srgbClr val="000000">
                      <a:alpha val="43137"/>
                    </a:srgbClr>
                  </a:outerShdw>
                </a:effectLst>
              </a:rPr>
              <a:t>Lack of data coordination and harmonization in term of statistical standards used within NSS</a:t>
            </a:r>
          </a:p>
          <a:p>
            <a:pPr marL="914400" lvl="1" indent="-457200">
              <a:lnSpc>
                <a:spcPct val="110000"/>
              </a:lnSpc>
              <a:spcBef>
                <a:spcPts val="1200"/>
              </a:spcBef>
              <a:buClr>
                <a:schemeClr val="bg1"/>
              </a:buClr>
              <a:buSzPct val="60000"/>
              <a:buFont typeface="Courier New" pitchFamily="49" charset="0"/>
              <a:buChar char="o"/>
              <a:defRPr/>
            </a:pPr>
            <a:r>
              <a:rPr lang="en-US" sz="1800" dirty="0" smtClean="0">
                <a:effectLst>
                  <a:outerShdw blurRad="38100" dist="38100" dir="2700000" algn="tl">
                    <a:srgbClr val="000000">
                      <a:alpha val="43137"/>
                    </a:srgbClr>
                  </a:outerShdw>
                </a:effectLst>
              </a:rPr>
              <a:t>Lack of encourage use of </a:t>
            </a:r>
            <a:r>
              <a:rPr lang="en-US" sz="1800" dirty="0" err="1" smtClean="0">
                <a:effectLst>
                  <a:outerShdw blurRad="38100" dist="38100" dir="2700000" algn="tl">
                    <a:srgbClr val="000000">
                      <a:alpha val="43137"/>
                    </a:srgbClr>
                  </a:outerShdw>
                </a:effectLst>
              </a:rPr>
              <a:t>CamInfo</a:t>
            </a:r>
            <a:r>
              <a:rPr lang="en-US" sz="1800" dirty="0" smtClean="0">
                <a:effectLst>
                  <a:outerShdw blurRad="38100" dist="38100" dir="2700000" algn="tl">
                    <a:srgbClr val="000000">
                      <a:alpha val="43137"/>
                    </a:srgbClr>
                  </a:outerShdw>
                </a:effectLst>
              </a:rPr>
              <a:t> (DevInfo adaptation, was adapted since 2000)</a:t>
            </a:r>
          </a:p>
          <a:p>
            <a:pPr marL="914400" lvl="1" indent="-457200">
              <a:lnSpc>
                <a:spcPct val="110000"/>
              </a:lnSpc>
              <a:spcBef>
                <a:spcPts val="1200"/>
              </a:spcBef>
              <a:buClr>
                <a:schemeClr val="bg1"/>
              </a:buClr>
              <a:buSzPct val="60000"/>
              <a:buFont typeface="Courier New" pitchFamily="49" charset="0"/>
              <a:buChar char="o"/>
              <a:defRPr/>
            </a:pPr>
            <a:r>
              <a:rPr lang="en-US" sz="1800" dirty="0" smtClean="0">
                <a:effectLst>
                  <a:outerShdw blurRad="38100" dist="38100" dir="2700000" algn="tl">
                    <a:srgbClr val="000000">
                      <a:alpha val="43137"/>
                    </a:srgbClr>
                  </a:outerShdw>
                </a:effectLst>
              </a:rPr>
              <a:t>Discrepancies between international and national data for some indicators due to the fact that used different definition/methods an data sources</a:t>
            </a:r>
          </a:p>
          <a:p>
            <a:pPr>
              <a:lnSpc>
                <a:spcPct val="120000"/>
              </a:lnSpc>
              <a:spcBef>
                <a:spcPts val="1500"/>
              </a:spcBef>
              <a:buClr>
                <a:schemeClr val="hlink"/>
              </a:buClr>
              <a:buFontTx/>
              <a:buChar char="-"/>
              <a:defRPr/>
            </a:pPr>
            <a:endParaRPr lang="en-US" sz="1800" dirty="0">
              <a:solidFill>
                <a:srgbClr val="FFFF00"/>
              </a:solidFill>
              <a:effectLst>
                <a:outerShdw blurRad="38100" dist="38100" dir="2700000" algn="tl">
                  <a:srgbClr val="000000"/>
                </a:outerShdw>
              </a:effectLst>
            </a:endParaRPr>
          </a:p>
        </p:txBody>
      </p:sp>
      <p:sp>
        <p:nvSpPr>
          <p:cNvPr id="6148" name="Slide Number Placeholder 5"/>
          <p:cNvSpPr>
            <a:spLocks noGrp="1"/>
          </p:cNvSpPr>
          <p:nvPr>
            <p:ph type="sldNum" sz="quarter" idx="10"/>
          </p:nvPr>
        </p:nvSpPr>
        <p:spPr/>
        <p:txBody>
          <a:bodyPr/>
          <a:lstStyle/>
          <a:p>
            <a:fld id="{969F2E82-8F76-4AEA-9A41-1D9CBFAC4190}" type="slidenum">
              <a:rPr lang="es-ES" smtClean="0"/>
              <a:pPr/>
              <a:t>3</a:t>
            </a:fld>
            <a:endParaRPr lang="es-E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714375" y="542925"/>
            <a:ext cx="4032250" cy="457200"/>
          </a:xfrm>
          <a:prstGeom prst="rect">
            <a:avLst/>
          </a:prstGeom>
          <a:noFill/>
          <a:ln w="9525">
            <a:noFill/>
            <a:miter lim="800000"/>
            <a:headEnd/>
            <a:tailEnd/>
          </a:ln>
          <a:effectLst/>
        </p:spPr>
        <p:txBody>
          <a:bodyPr>
            <a:spAutoFit/>
          </a:bodyPr>
          <a:lstStyle/>
          <a:p>
            <a:pPr>
              <a:defRPr/>
            </a:pPr>
            <a:r>
              <a:rPr lang="en-US" b="1" dirty="0" smtClean="0">
                <a:solidFill>
                  <a:srgbClr val="FFFF00"/>
                </a:solidFill>
                <a:effectLst>
                  <a:outerShdw blurRad="38100" dist="38100" dir="2700000" algn="tl">
                    <a:srgbClr val="000000"/>
                  </a:outerShdw>
                </a:effectLst>
              </a:rPr>
              <a:t>I. BACKGROUND (cont’)</a:t>
            </a:r>
            <a:endParaRPr lang="en-US" b="1" dirty="0">
              <a:solidFill>
                <a:srgbClr val="FFFF00"/>
              </a:solidFill>
              <a:effectLst>
                <a:outerShdw blurRad="38100" dist="38100" dir="2700000" algn="tl">
                  <a:srgbClr val="000000"/>
                </a:outerShdw>
              </a:effectLst>
            </a:endParaRPr>
          </a:p>
        </p:txBody>
      </p:sp>
      <p:sp>
        <p:nvSpPr>
          <p:cNvPr id="205827" name="Rectangle 3"/>
          <p:cNvSpPr>
            <a:spLocks noChangeArrowheads="1"/>
          </p:cNvSpPr>
          <p:nvPr/>
        </p:nvSpPr>
        <p:spPr bwMode="auto">
          <a:xfrm>
            <a:off x="720080" y="1294160"/>
            <a:ext cx="8388424" cy="4929042"/>
          </a:xfrm>
          <a:prstGeom prst="rect">
            <a:avLst/>
          </a:prstGeom>
          <a:noFill/>
          <a:ln w="9525">
            <a:noFill/>
            <a:miter lim="800000"/>
            <a:headEnd/>
            <a:tailEnd/>
          </a:ln>
          <a:effectLst/>
        </p:spPr>
        <p:txBody>
          <a:bodyPr wrap="square">
            <a:spAutoFit/>
          </a:bodyPr>
          <a:lstStyle/>
          <a:p>
            <a:pPr>
              <a:lnSpc>
                <a:spcPct val="120000"/>
              </a:lnSpc>
              <a:spcBef>
                <a:spcPts val="1500"/>
              </a:spcBef>
              <a:buClr>
                <a:schemeClr val="hlink"/>
              </a:buClr>
              <a:defRPr/>
            </a:pPr>
            <a:endParaRPr lang="en-US" sz="1000" dirty="0" smtClean="0"/>
          </a:p>
          <a:p>
            <a:pPr marL="457200" indent="-457200">
              <a:lnSpc>
                <a:spcPct val="110000"/>
              </a:lnSpc>
              <a:spcBef>
                <a:spcPts val="0"/>
              </a:spcBef>
              <a:buClr>
                <a:schemeClr val="bg1"/>
              </a:buClr>
              <a:buFont typeface="Arial" pitchFamily="34" charset="0"/>
              <a:buChar char="•"/>
              <a:defRPr/>
            </a:pPr>
            <a:r>
              <a:rPr lang="en-US" sz="1800" dirty="0" smtClean="0">
                <a:effectLst>
                  <a:outerShdw blurRad="38100" dist="38100" dir="2700000" algn="tl">
                    <a:srgbClr val="000000">
                      <a:alpha val="43137"/>
                    </a:srgbClr>
                  </a:outerShdw>
                </a:effectLst>
              </a:rPr>
              <a:t>In 2010, NIS Cambodia signed MOU with UNSD to implement UNSD/DFID project on Improving the collation, availability and dissemination of  national development indicators, including MDGs</a:t>
            </a:r>
            <a:endParaRPr lang="en-US" sz="1800" dirty="0">
              <a:solidFill>
                <a:srgbClr val="FFFF00"/>
              </a:solidFill>
              <a:effectLst>
                <a:outerShdw blurRad="38100" dist="38100" dir="2700000" algn="tl">
                  <a:srgbClr val="000000">
                    <a:alpha val="43137"/>
                  </a:srgbClr>
                </a:outerShdw>
              </a:effectLst>
            </a:endParaRPr>
          </a:p>
          <a:p>
            <a:pPr marL="457200" indent="-457200">
              <a:lnSpc>
                <a:spcPct val="110000"/>
              </a:lnSpc>
              <a:spcBef>
                <a:spcPts val="1500"/>
              </a:spcBef>
              <a:buClr>
                <a:schemeClr val="bg1"/>
              </a:buClr>
              <a:defRPr/>
            </a:pPr>
            <a:r>
              <a:rPr lang="en-US" sz="1800" dirty="0" smtClean="0">
                <a:solidFill>
                  <a:srgbClr val="FFFF00"/>
                </a:solidFill>
                <a:effectLst>
                  <a:outerShdw blurRad="38100" dist="38100" dir="2700000" algn="tl">
                    <a:srgbClr val="000000">
                      <a:alpha val="43137"/>
                    </a:srgbClr>
                  </a:outerShdw>
                </a:effectLst>
              </a:rPr>
              <a:t>	Three major objectives were setting out:</a:t>
            </a:r>
          </a:p>
          <a:p>
            <a:pPr marL="914400" lvl="1" indent="-457200">
              <a:lnSpc>
                <a:spcPct val="110000"/>
              </a:lnSpc>
              <a:spcBef>
                <a:spcPts val="1200"/>
              </a:spcBef>
              <a:buClr>
                <a:schemeClr val="bg1"/>
              </a:buClr>
              <a:buSzPct val="60000"/>
              <a:buFont typeface="Courier New" pitchFamily="49" charset="0"/>
              <a:buChar char="o"/>
              <a:defRPr/>
            </a:pPr>
            <a:r>
              <a:rPr lang="en-US" sz="1800" dirty="0" smtClean="0">
                <a:effectLst>
                  <a:outerShdw blurRad="38100" dist="38100" dir="2700000" algn="tl">
                    <a:srgbClr val="000000">
                      <a:alpha val="43137"/>
                    </a:srgbClr>
                  </a:outerShdw>
                </a:effectLst>
              </a:rPr>
              <a:t>Improve the coherence among the development indicators produced in Cambodia, through strengthening coordination and collaboration among national data producers by promoting the use of standard definitions, methodologies, and exchange formats and data transfers</a:t>
            </a:r>
          </a:p>
          <a:p>
            <a:pPr marL="914400" lvl="1" indent="-457200">
              <a:lnSpc>
                <a:spcPct val="110000"/>
              </a:lnSpc>
              <a:spcBef>
                <a:spcPts val="1200"/>
              </a:spcBef>
              <a:buClr>
                <a:schemeClr val="bg1"/>
              </a:buClr>
              <a:buSzPct val="60000"/>
              <a:buFont typeface="Courier New" pitchFamily="49" charset="0"/>
              <a:buChar char="o"/>
              <a:defRPr/>
            </a:pPr>
            <a:r>
              <a:rPr lang="en-US" sz="1800" dirty="0" smtClean="0">
                <a:effectLst>
                  <a:outerShdw blurRad="38100" dist="38100" dir="2700000" algn="tl">
                    <a:srgbClr val="000000">
                      <a:alpha val="43137"/>
                    </a:srgbClr>
                  </a:outerShdw>
                </a:effectLst>
              </a:rPr>
              <a:t>Improve visibility to country official statistics at the international level by establishing a single data portal for development indicators at the country level and bringing country data up to international level</a:t>
            </a:r>
          </a:p>
          <a:p>
            <a:pPr marL="914400" lvl="1" indent="-457200">
              <a:lnSpc>
                <a:spcPct val="110000"/>
              </a:lnSpc>
              <a:spcBef>
                <a:spcPts val="1200"/>
              </a:spcBef>
              <a:buClr>
                <a:schemeClr val="bg1"/>
              </a:buClr>
              <a:buSzPct val="60000"/>
              <a:buFont typeface="Courier New" pitchFamily="49" charset="0"/>
              <a:buChar char="o"/>
              <a:defRPr/>
            </a:pPr>
            <a:r>
              <a:rPr lang="en-US" sz="1800" dirty="0" smtClean="0">
                <a:effectLst>
                  <a:outerShdw blurRad="38100" dist="38100" dir="2700000" algn="tl">
                    <a:srgbClr val="000000">
                      <a:alpha val="43137"/>
                    </a:srgbClr>
                  </a:outerShdw>
                </a:effectLst>
              </a:rPr>
              <a:t>Improve statistical literacy among line ministries producing data for development indicators</a:t>
            </a:r>
            <a:r>
              <a:rPr lang="en-US" sz="1800" dirty="0">
                <a:effectLst>
                  <a:outerShdw blurRad="38100" dist="38100" dir="2700000" algn="tl">
                    <a:srgbClr val="000000">
                      <a:alpha val="43137"/>
                    </a:srgbClr>
                  </a:outerShdw>
                </a:effectLst>
              </a:rPr>
              <a:t>	</a:t>
            </a:r>
            <a:endParaRPr lang="en-US" sz="1800" dirty="0" smtClean="0">
              <a:effectLst>
                <a:outerShdw blurRad="38100" dist="38100" dir="2700000" algn="tl">
                  <a:srgbClr val="000000">
                    <a:alpha val="43137"/>
                  </a:srgbClr>
                </a:outerShdw>
              </a:effectLst>
            </a:endParaRPr>
          </a:p>
        </p:txBody>
      </p:sp>
      <p:sp>
        <p:nvSpPr>
          <p:cNvPr id="6148" name="Slide Number Placeholder 5"/>
          <p:cNvSpPr>
            <a:spLocks noGrp="1"/>
          </p:cNvSpPr>
          <p:nvPr>
            <p:ph type="sldNum" sz="quarter" idx="10"/>
          </p:nvPr>
        </p:nvSpPr>
        <p:spPr/>
        <p:txBody>
          <a:bodyPr/>
          <a:lstStyle/>
          <a:p>
            <a:fld id="{969F2E82-8F76-4AEA-9A41-1D9CBFAC4190}" type="slidenum">
              <a:rPr lang="es-ES" smtClean="0"/>
              <a:pPr/>
              <a:t>4</a:t>
            </a:fld>
            <a:endParaRPr lang="es-E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714374" y="542925"/>
            <a:ext cx="7386017" cy="461665"/>
          </a:xfrm>
          <a:prstGeom prst="rect">
            <a:avLst/>
          </a:prstGeom>
          <a:noFill/>
          <a:ln w="9525">
            <a:noFill/>
            <a:miter lim="800000"/>
            <a:headEnd/>
            <a:tailEnd/>
          </a:ln>
          <a:effectLst/>
        </p:spPr>
        <p:txBody>
          <a:bodyPr wrap="square">
            <a:spAutoFit/>
          </a:bodyPr>
          <a:lstStyle/>
          <a:p>
            <a:pPr>
              <a:defRPr/>
            </a:pPr>
            <a:r>
              <a:rPr lang="en-US" b="1" dirty="0" smtClean="0">
                <a:solidFill>
                  <a:srgbClr val="FFFF00"/>
                </a:solidFill>
                <a:effectLst>
                  <a:outerShdw blurRad="38100" dist="38100" dir="2700000" algn="tl">
                    <a:srgbClr val="000000"/>
                  </a:outerShdw>
                </a:effectLst>
              </a:rPr>
              <a:t>II. HOW PROJECT WORKS IN CAMBODIA</a:t>
            </a:r>
            <a:endParaRPr lang="en-US" b="1" dirty="0">
              <a:solidFill>
                <a:srgbClr val="FFFF00"/>
              </a:solidFill>
              <a:effectLst>
                <a:outerShdw blurRad="38100" dist="38100" dir="2700000" algn="tl">
                  <a:srgbClr val="000000"/>
                </a:outerShdw>
              </a:effectLst>
            </a:endParaRPr>
          </a:p>
        </p:txBody>
      </p:sp>
      <p:sp>
        <p:nvSpPr>
          <p:cNvPr id="205827" name="Rectangle 3"/>
          <p:cNvSpPr>
            <a:spLocks noChangeArrowheads="1"/>
          </p:cNvSpPr>
          <p:nvPr/>
        </p:nvSpPr>
        <p:spPr bwMode="auto">
          <a:xfrm>
            <a:off x="720079" y="1294160"/>
            <a:ext cx="8456577" cy="4699748"/>
          </a:xfrm>
          <a:prstGeom prst="rect">
            <a:avLst/>
          </a:prstGeom>
          <a:noFill/>
          <a:ln w="9525">
            <a:noFill/>
            <a:miter lim="800000"/>
            <a:headEnd/>
            <a:tailEnd/>
          </a:ln>
          <a:effectLst/>
        </p:spPr>
        <p:txBody>
          <a:bodyPr wrap="square">
            <a:spAutoFit/>
          </a:bodyPr>
          <a:lstStyle/>
          <a:p>
            <a:pPr>
              <a:lnSpc>
                <a:spcPct val="120000"/>
              </a:lnSpc>
              <a:spcBef>
                <a:spcPts val="1500"/>
              </a:spcBef>
              <a:buClr>
                <a:schemeClr val="hlink"/>
              </a:buClr>
              <a:defRPr/>
            </a:pPr>
            <a:endParaRPr lang="en-US" sz="1000" dirty="0" smtClean="0"/>
          </a:p>
          <a:p>
            <a:pPr marL="457200" indent="-457200">
              <a:lnSpc>
                <a:spcPct val="110000"/>
              </a:lnSpc>
              <a:spcBef>
                <a:spcPts val="0"/>
              </a:spcBef>
              <a:buClr>
                <a:schemeClr val="bg1"/>
              </a:buClr>
              <a:defRPr/>
            </a:pPr>
            <a:r>
              <a:rPr lang="en-US" sz="1800" b="1" dirty="0" smtClean="0">
                <a:solidFill>
                  <a:srgbClr val="FFFF00"/>
                </a:solidFill>
                <a:effectLst>
                  <a:outerShdw blurRad="38100" dist="38100" dir="2700000" algn="tl">
                    <a:srgbClr val="000000">
                      <a:alpha val="43137"/>
                    </a:srgbClr>
                  </a:outerShdw>
                </a:effectLst>
              </a:rPr>
              <a:t>1. 	Framework for Implementation: </a:t>
            </a:r>
          </a:p>
          <a:p>
            <a:pPr marL="457200" indent="-457200">
              <a:lnSpc>
                <a:spcPct val="110000"/>
              </a:lnSpc>
              <a:spcBef>
                <a:spcPts val="0"/>
              </a:spcBef>
              <a:buClr>
                <a:schemeClr val="bg1"/>
              </a:buClr>
              <a:defRPr/>
            </a:pPr>
            <a:r>
              <a:rPr lang="en-US" sz="1800" dirty="0" smtClean="0">
                <a:effectLst>
                  <a:outerShdw blurRad="38100" dist="38100" dir="2700000" algn="tl">
                    <a:srgbClr val="000000">
                      <a:alpha val="43137"/>
                    </a:srgbClr>
                  </a:outerShdw>
                </a:effectLst>
              </a:rPr>
              <a:t>	National Development Indicators framework</a:t>
            </a:r>
          </a:p>
          <a:p>
            <a:pPr marL="457200" indent="-457200">
              <a:lnSpc>
                <a:spcPct val="110000"/>
              </a:lnSpc>
              <a:spcBef>
                <a:spcPts val="0"/>
              </a:spcBef>
              <a:buClr>
                <a:schemeClr val="bg1"/>
              </a:buClr>
              <a:defRPr/>
            </a:pPr>
            <a:endParaRPr lang="en-US" sz="1800" dirty="0" smtClean="0">
              <a:solidFill>
                <a:srgbClr val="FFFF00"/>
              </a:solidFill>
              <a:effectLst>
                <a:outerShdw blurRad="38100" dist="38100" dir="2700000" algn="tl">
                  <a:srgbClr val="000000">
                    <a:alpha val="43137"/>
                  </a:srgbClr>
                </a:outerShdw>
              </a:effectLst>
            </a:endParaRPr>
          </a:p>
          <a:p>
            <a:pPr marL="914400" lvl="1" indent="-457200">
              <a:lnSpc>
                <a:spcPct val="110000"/>
              </a:lnSpc>
              <a:spcBef>
                <a:spcPts val="1200"/>
              </a:spcBef>
              <a:buClr>
                <a:schemeClr val="bg1"/>
              </a:buClr>
              <a:buSzPct val="60000"/>
              <a:buFont typeface="Courier New" pitchFamily="49" charset="0"/>
              <a:buChar char="o"/>
              <a:defRPr/>
            </a:pPr>
            <a:r>
              <a:rPr lang="en-US" sz="1800" dirty="0" smtClean="0">
                <a:effectLst>
                  <a:outerShdw blurRad="38100" dist="38100" dir="2700000" algn="tl">
                    <a:srgbClr val="000000">
                      <a:alpha val="43137"/>
                    </a:srgbClr>
                  </a:outerShdw>
                </a:effectLst>
              </a:rPr>
              <a:t>In 2000, Cambodia was adopted UN MDGs and in 2003, localized into Cambodian MDGs (CMDGs), specifically consists of 9 goals (the 8 goals plus an additional one focusing on ‘De-mining and Victim Assistance’ with a total of 106 indicators (48 global MDG indicators)</a:t>
            </a:r>
          </a:p>
          <a:p>
            <a:pPr marL="914400" lvl="1" indent="-457200">
              <a:lnSpc>
                <a:spcPct val="110000"/>
              </a:lnSpc>
              <a:spcBef>
                <a:spcPts val="1200"/>
              </a:spcBef>
              <a:buClr>
                <a:schemeClr val="bg1"/>
              </a:buClr>
              <a:buSzPct val="60000"/>
              <a:buFont typeface="Courier New" pitchFamily="49" charset="0"/>
              <a:buChar char="o"/>
              <a:defRPr/>
            </a:pPr>
            <a:endParaRPr lang="en-US" sz="1800" dirty="0" smtClean="0">
              <a:effectLst>
                <a:outerShdw blurRad="38100" dist="38100" dir="2700000" algn="tl">
                  <a:srgbClr val="000000">
                    <a:alpha val="43137"/>
                  </a:srgbClr>
                </a:outerShdw>
              </a:effectLst>
            </a:endParaRPr>
          </a:p>
          <a:p>
            <a:pPr marL="914400" lvl="1" indent="-457200">
              <a:lnSpc>
                <a:spcPct val="110000"/>
              </a:lnSpc>
              <a:spcBef>
                <a:spcPts val="1200"/>
              </a:spcBef>
              <a:buClr>
                <a:schemeClr val="bg1"/>
              </a:buClr>
              <a:buSzPct val="60000"/>
              <a:buFont typeface="Courier New" pitchFamily="49" charset="0"/>
              <a:buChar char="o"/>
              <a:defRPr/>
            </a:pPr>
            <a:r>
              <a:rPr lang="en-US" sz="1800" dirty="0" smtClean="0">
                <a:effectLst>
                  <a:outerShdw blurRad="38100" dist="38100" dir="2700000" algn="tl">
                    <a:srgbClr val="000000">
                      <a:alpha val="43137"/>
                    </a:srgbClr>
                  </a:outerShdw>
                </a:effectLst>
              </a:rPr>
              <a:t>In 2005, Cambodia adapted a Five Year National Strategic Development Plan (NSDP), by synthesizing various prioritize policy documents, including CMDGs, Poverty Reduction Strategy, and Good Governance Action Plan.</a:t>
            </a:r>
          </a:p>
          <a:p>
            <a:pPr lvl="1" indent="-457200">
              <a:lnSpc>
                <a:spcPct val="110000"/>
              </a:lnSpc>
              <a:spcBef>
                <a:spcPts val="0"/>
              </a:spcBef>
              <a:buClr>
                <a:schemeClr val="bg1"/>
              </a:buClr>
              <a:buSzPct val="60000"/>
              <a:defRPr/>
            </a:pPr>
            <a:r>
              <a:rPr lang="en-US" sz="1800" b="1" dirty="0" smtClean="0">
                <a:effectLst>
                  <a:outerShdw blurRad="38100" dist="38100" dir="2700000" algn="tl">
                    <a:srgbClr val="000000">
                      <a:alpha val="43137"/>
                    </a:srgbClr>
                  </a:outerShdw>
                </a:effectLst>
              </a:rPr>
              <a:t>		</a:t>
            </a:r>
            <a:endParaRPr lang="en-US" sz="1400" dirty="0" smtClean="0">
              <a:effectLst>
                <a:outerShdw blurRad="38100" dist="38100" dir="2700000" algn="tl">
                  <a:srgbClr val="000000">
                    <a:alpha val="43137"/>
                  </a:srgbClr>
                </a:outerShdw>
              </a:effectLst>
            </a:endParaRPr>
          </a:p>
        </p:txBody>
      </p:sp>
      <p:sp>
        <p:nvSpPr>
          <p:cNvPr id="6148" name="Slide Number Placeholder 5"/>
          <p:cNvSpPr>
            <a:spLocks noGrp="1"/>
          </p:cNvSpPr>
          <p:nvPr>
            <p:ph type="sldNum" sz="quarter" idx="10"/>
          </p:nvPr>
        </p:nvSpPr>
        <p:spPr/>
        <p:txBody>
          <a:bodyPr/>
          <a:lstStyle/>
          <a:p>
            <a:fld id="{969F2E82-8F76-4AEA-9A41-1D9CBFAC4190}" type="slidenum">
              <a:rPr lang="es-ES" smtClean="0"/>
              <a:pPr/>
              <a:t>5</a:t>
            </a:fld>
            <a:endParaRPr lang="es-E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714374" y="542925"/>
            <a:ext cx="8034090" cy="461665"/>
          </a:xfrm>
          <a:prstGeom prst="rect">
            <a:avLst/>
          </a:prstGeom>
          <a:noFill/>
          <a:ln w="9525">
            <a:noFill/>
            <a:miter lim="800000"/>
            <a:headEnd/>
            <a:tailEnd/>
          </a:ln>
          <a:effectLst/>
        </p:spPr>
        <p:txBody>
          <a:bodyPr wrap="square">
            <a:spAutoFit/>
          </a:bodyPr>
          <a:lstStyle/>
          <a:p>
            <a:pPr>
              <a:defRPr/>
            </a:pPr>
            <a:r>
              <a:rPr lang="en-US" b="1" dirty="0" smtClean="0">
                <a:solidFill>
                  <a:srgbClr val="FFFF00"/>
                </a:solidFill>
                <a:effectLst>
                  <a:outerShdw blurRad="38100" dist="38100" dir="2700000" algn="tl">
                    <a:srgbClr val="000000"/>
                  </a:outerShdw>
                </a:effectLst>
              </a:rPr>
              <a:t>II. HOW PROJECT WORKS IN CAMBODIA (cont’)</a:t>
            </a:r>
            <a:endParaRPr lang="en-US" b="1" dirty="0">
              <a:solidFill>
                <a:srgbClr val="FFFF00"/>
              </a:solidFill>
              <a:effectLst>
                <a:outerShdw blurRad="38100" dist="38100" dir="2700000" algn="tl">
                  <a:srgbClr val="000000"/>
                </a:outerShdw>
              </a:effectLst>
            </a:endParaRPr>
          </a:p>
        </p:txBody>
      </p:sp>
      <p:sp>
        <p:nvSpPr>
          <p:cNvPr id="205827" name="Rectangle 3"/>
          <p:cNvSpPr>
            <a:spLocks noChangeArrowheads="1"/>
          </p:cNvSpPr>
          <p:nvPr/>
        </p:nvSpPr>
        <p:spPr bwMode="auto">
          <a:xfrm>
            <a:off x="720080" y="1294160"/>
            <a:ext cx="8388424" cy="3927998"/>
          </a:xfrm>
          <a:prstGeom prst="rect">
            <a:avLst/>
          </a:prstGeom>
          <a:noFill/>
          <a:ln w="9525">
            <a:noFill/>
            <a:miter lim="800000"/>
            <a:headEnd/>
            <a:tailEnd/>
          </a:ln>
          <a:effectLst/>
        </p:spPr>
        <p:txBody>
          <a:bodyPr wrap="square">
            <a:spAutoFit/>
          </a:bodyPr>
          <a:lstStyle/>
          <a:p>
            <a:pPr>
              <a:lnSpc>
                <a:spcPct val="120000"/>
              </a:lnSpc>
              <a:spcBef>
                <a:spcPts val="0"/>
              </a:spcBef>
              <a:buClr>
                <a:schemeClr val="hlink"/>
              </a:buClr>
              <a:defRPr/>
            </a:pPr>
            <a:endParaRPr lang="km-KH" sz="1000" dirty="0" smtClean="0"/>
          </a:p>
          <a:p>
            <a:pPr marL="457200" indent="-457200">
              <a:lnSpc>
                <a:spcPct val="110000"/>
              </a:lnSpc>
              <a:spcBef>
                <a:spcPts val="0"/>
              </a:spcBef>
              <a:buClr>
                <a:schemeClr val="bg1"/>
              </a:buClr>
              <a:defRPr/>
            </a:pPr>
            <a:r>
              <a:rPr lang="en-US" sz="1800" b="1" dirty="0" smtClean="0">
                <a:solidFill>
                  <a:srgbClr val="FFFF00"/>
                </a:solidFill>
                <a:effectLst>
                  <a:outerShdw blurRad="38100" dist="38100" dir="2700000" algn="tl">
                    <a:srgbClr val="000000">
                      <a:alpha val="43137"/>
                    </a:srgbClr>
                  </a:outerShdw>
                </a:effectLst>
              </a:rPr>
              <a:t>2. Mechanisms for implementation:</a:t>
            </a:r>
          </a:p>
          <a:p>
            <a:pPr lvl="1" indent="-457200">
              <a:lnSpc>
                <a:spcPct val="110000"/>
              </a:lnSpc>
              <a:spcBef>
                <a:spcPts val="1200"/>
              </a:spcBef>
              <a:buClr>
                <a:schemeClr val="bg1"/>
              </a:buClr>
              <a:tabLst>
                <a:tab pos="457200" algn="l"/>
                <a:tab pos="635000" algn="l"/>
              </a:tabLst>
              <a:defRPr/>
            </a:pPr>
            <a:endParaRPr lang="en-US" sz="1050" dirty="0" smtClean="0">
              <a:effectLst>
                <a:outerShdw blurRad="38100" dist="38100" dir="2700000" algn="tl">
                  <a:srgbClr val="000000">
                    <a:alpha val="43137"/>
                  </a:srgbClr>
                </a:outerShdw>
              </a:effectLst>
            </a:endParaRPr>
          </a:p>
          <a:p>
            <a:pPr marL="749300" lvl="1" indent="-292100">
              <a:lnSpc>
                <a:spcPct val="110000"/>
              </a:lnSpc>
              <a:spcBef>
                <a:spcPts val="1500"/>
              </a:spcBef>
              <a:buClr>
                <a:schemeClr val="bg1"/>
              </a:buClr>
              <a:buSzPct val="60000"/>
              <a:buFont typeface="Courier New" pitchFamily="49" charset="0"/>
              <a:buChar char="o"/>
              <a:defRPr/>
            </a:pPr>
            <a:r>
              <a:rPr lang="en-US" sz="1800" b="1" dirty="0" smtClean="0">
                <a:effectLst>
                  <a:outerShdw blurRad="38100" dist="38100" dir="2700000" algn="tl">
                    <a:srgbClr val="000000">
                      <a:alpha val="43137"/>
                    </a:srgbClr>
                  </a:outerShdw>
                </a:effectLst>
              </a:rPr>
              <a:t>Establish National Data Repository:</a:t>
            </a:r>
            <a:r>
              <a:rPr lang="en-US" sz="1800" dirty="0" smtClean="0">
                <a:effectLst>
                  <a:outerShdw blurRad="38100" dist="38100" dir="2700000" algn="tl">
                    <a:srgbClr val="000000">
                      <a:alpha val="43137"/>
                    </a:srgbClr>
                  </a:outerShdw>
                </a:effectLst>
              </a:rPr>
              <a:t> for storing database and disseminating national development indicators, including MDGs by strengthening the existing </a:t>
            </a:r>
            <a:r>
              <a:rPr lang="en-US" sz="1800" dirty="0" err="1" smtClean="0">
                <a:effectLst>
                  <a:outerShdw blurRad="38100" dist="38100" dir="2700000" algn="tl">
                    <a:srgbClr val="000000">
                      <a:alpha val="43137"/>
                    </a:srgbClr>
                  </a:outerShdw>
                </a:effectLst>
              </a:rPr>
              <a:t>CamInfo</a:t>
            </a:r>
            <a:r>
              <a:rPr lang="en-US" sz="1800" dirty="0" smtClean="0">
                <a:effectLst>
                  <a:outerShdw blurRad="38100" dist="38100" dir="2700000" algn="tl">
                    <a:srgbClr val="000000">
                      <a:alpha val="43137"/>
                    </a:srgbClr>
                  </a:outerShdw>
                </a:effectLst>
              </a:rPr>
              <a:t> and publishing the </a:t>
            </a:r>
            <a:r>
              <a:rPr lang="en-US" sz="1800" dirty="0" err="1" smtClean="0">
                <a:effectLst>
                  <a:outerShdw blurRad="38100" dist="38100" dir="2700000" algn="tl">
                    <a:srgbClr val="000000">
                      <a:alpha val="43137"/>
                    </a:srgbClr>
                  </a:outerShdw>
                </a:effectLst>
              </a:rPr>
              <a:t>CamInfo</a:t>
            </a:r>
            <a:r>
              <a:rPr lang="en-US" sz="1800" dirty="0" smtClean="0">
                <a:effectLst>
                  <a:outerShdw blurRad="38100" dist="38100" dir="2700000" algn="tl">
                    <a:srgbClr val="000000">
                      <a:alpha val="43137"/>
                    </a:srgbClr>
                  </a:outerShdw>
                </a:effectLst>
              </a:rPr>
              <a:t> online including NSDP core indicators </a:t>
            </a:r>
          </a:p>
          <a:p>
            <a:pPr marL="749300" lvl="1" indent="-292100">
              <a:lnSpc>
                <a:spcPct val="110000"/>
              </a:lnSpc>
              <a:spcBef>
                <a:spcPts val="1500"/>
              </a:spcBef>
              <a:buClr>
                <a:schemeClr val="bg1"/>
              </a:buClr>
              <a:buSzPct val="60000"/>
              <a:buFont typeface="Courier New" pitchFamily="49" charset="0"/>
              <a:buChar char="o"/>
              <a:defRPr/>
            </a:pPr>
            <a:endParaRPr lang="en-US" sz="1800" dirty="0" smtClean="0">
              <a:effectLst>
                <a:outerShdw blurRad="38100" dist="38100" dir="2700000" algn="tl">
                  <a:srgbClr val="000000">
                    <a:alpha val="43137"/>
                  </a:srgbClr>
                </a:outerShdw>
              </a:effectLst>
            </a:endParaRPr>
          </a:p>
          <a:p>
            <a:pPr marL="749300" lvl="1" indent="-292100">
              <a:lnSpc>
                <a:spcPct val="110000"/>
              </a:lnSpc>
              <a:spcBef>
                <a:spcPts val="1500"/>
              </a:spcBef>
              <a:buClr>
                <a:schemeClr val="bg1"/>
              </a:buClr>
              <a:buSzPct val="60000"/>
              <a:buFont typeface="Courier New" pitchFamily="49" charset="0"/>
              <a:buChar char="o"/>
              <a:defRPr/>
            </a:pPr>
            <a:r>
              <a:rPr lang="en-US" sz="1800" b="1" dirty="0" smtClean="0">
                <a:effectLst>
                  <a:outerShdw blurRad="38100" dist="38100" dir="2700000" algn="tl">
                    <a:srgbClr val="000000">
                      <a:alpha val="43137"/>
                    </a:srgbClr>
                  </a:outerShdw>
                </a:effectLst>
              </a:rPr>
              <a:t>Establish National Development Indicator Registry: </a:t>
            </a:r>
            <a:r>
              <a:rPr lang="en-US" sz="1800" dirty="0" smtClean="0">
                <a:effectLst>
                  <a:outerShdw blurRad="38100" dist="38100" dir="2700000" algn="tl">
                    <a:srgbClr val="000000">
                      <a:alpha val="43137"/>
                    </a:srgbClr>
                  </a:outerShdw>
                </a:effectLst>
              </a:rPr>
              <a:t> for publishing and transferring the selected national development indicators to </a:t>
            </a:r>
            <a:r>
              <a:rPr lang="en-US" sz="1800" dirty="0" err="1" smtClean="0">
                <a:effectLst>
                  <a:outerShdw blurRad="38100" dist="38100" dir="2700000" algn="tl">
                    <a:srgbClr val="000000">
                      <a:alpha val="43137"/>
                    </a:srgbClr>
                  </a:outerShdw>
                </a:effectLst>
              </a:rPr>
              <a:t>UNdata</a:t>
            </a:r>
            <a:r>
              <a:rPr lang="en-US" sz="1800" dirty="0" smtClean="0">
                <a:effectLst>
                  <a:outerShdw blurRad="38100" dist="38100" dir="2700000" algn="tl">
                    <a:srgbClr val="000000">
                      <a:alpha val="43137"/>
                    </a:srgbClr>
                  </a:outerShdw>
                </a:effectLst>
              </a:rPr>
              <a:t> portal by using </a:t>
            </a:r>
            <a:r>
              <a:rPr lang="en-US" sz="1800" b="1" dirty="0" err="1" smtClean="0">
                <a:effectLst>
                  <a:outerShdw blurRad="38100" dist="38100" dir="2700000" algn="tl">
                    <a:srgbClr val="000000">
                      <a:alpha val="43137"/>
                    </a:srgbClr>
                  </a:outerShdw>
                </a:effectLst>
              </a:rPr>
              <a:t>di</a:t>
            </a:r>
            <a:r>
              <a:rPr lang="en-US" sz="1800" b="1" dirty="0" smtClean="0">
                <a:effectLst>
                  <a:outerShdw blurRad="38100" dist="38100" dir="2700000" algn="tl">
                    <a:srgbClr val="000000">
                      <a:alpha val="43137"/>
                    </a:srgbClr>
                  </a:outerShdw>
                </a:effectLst>
              </a:rPr>
              <a:t> </a:t>
            </a:r>
            <a:r>
              <a:rPr lang="en-US" sz="1800" b="1" dirty="0" err="1" smtClean="0">
                <a:effectLst>
                  <a:outerShdw blurRad="38100" dist="38100" dir="2700000" algn="tl">
                    <a:srgbClr val="000000">
                      <a:alpha val="43137"/>
                    </a:srgbClr>
                  </a:outerShdw>
                </a:effectLst>
              </a:rPr>
              <a:t>Datahub</a:t>
            </a:r>
            <a:r>
              <a:rPr lang="en-US" sz="1800" b="1" dirty="0" smtClean="0">
                <a:effectLst>
                  <a:outerShdw blurRad="38100" dist="38100" dir="2700000" algn="tl">
                    <a:srgbClr val="000000">
                      <a:alpha val="43137"/>
                    </a:srgbClr>
                  </a:outerShdw>
                </a:effectLst>
              </a:rPr>
              <a:t> tool</a:t>
            </a:r>
            <a:r>
              <a:rPr lang="en-US" sz="1800" dirty="0" smtClean="0">
                <a:effectLst>
                  <a:outerShdw blurRad="38100" dist="38100" dir="2700000" algn="tl">
                    <a:srgbClr val="000000">
                      <a:alpha val="43137"/>
                    </a:srgbClr>
                  </a:outerShdw>
                </a:effectLst>
              </a:rPr>
              <a:t> from DevInfo Support Groups (DSG).</a:t>
            </a:r>
            <a:endParaRPr lang="en-US" sz="1400" b="1" dirty="0" smtClean="0">
              <a:effectLst>
                <a:outerShdw blurRad="38100" dist="38100" dir="2700000" algn="tl">
                  <a:srgbClr val="000000">
                    <a:alpha val="43137"/>
                  </a:srgbClr>
                </a:outerShdw>
              </a:effectLst>
            </a:endParaRPr>
          </a:p>
        </p:txBody>
      </p:sp>
      <p:sp>
        <p:nvSpPr>
          <p:cNvPr id="6148" name="Slide Number Placeholder 5"/>
          <p:cNvSpPr>
            <a:spLocks noGrp="1"/>
          </p:cNvSpPr>
          <p:nvPr>
            <p:ph type="sldNum" sz="quarter" idx="10"/>
          </p:nvPr>
        </p:nvSpPr>
        <p:spPr/>
        <p:txBody>
          <a:bodyPr/>
          <a:lstStyle/>
          <a:p>
            <a:fld id="{969F2E82-8F76-4AEA-9A41-1D9CBFAC4190}" type="slidenum">
              <a:rPr lang="es-ES" smtClean="0"/>
              <a:pPr/>
              <a:t>6</a:t>
            </a:fld>
            <a:endParaRPr lang="es-E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714374" y="542925"/>
            <a:ext cx="8034090" cy="461665"/>
          </a:xfrm>
          <a:prstGeom prst="rect">
            <a:avLst/>
          </a:prstGeom>
          <a:noFill/>
          <a:ln w="9525">
            <a:noFill/>
            <a:miter lim="800000"/>
            <a:headEnd/>
            <a:tailEnd/>
          </a:ln>
          <a:effectLst/>
        </p:spPr>
        <p:txBody>
          <a:bodyPr wrap="square">
            <a:spAutoFit/>
          </a:bodyPr>
          <a:lstStyle/>
          <a:p>
            <a:pPr>
              <a:defRPr/>
            </a:pPr>
            <a:r>
              <a:rPr lang="en-US" b="1" dirty="0" smtClean="0">
                <a:solidFill>
                  <a:srgbClr val="FFFF00"/>
                </a:solidFill>
                <a:effectLst>
                  <a:outerShdw blurRad="38100" dist="38100" dir="2700000" algn="tl">
                    <a:srgbClr val="000000"/>
                  </a:outerShdw>
                </a:effectLst>
              </a:rPr>
              <a:t>II. HOW PROJECT WORKS IN CAMBODIA (cont’)</a:t>
            </a:r>
            <a:endParaRPr lang="en-US" b="1" dirty="0">
              <a:solidFill>
                <a:srgbClr val="FFFF00"/>
              </a:solidFill>
              <a:effectLst>
                <a:outerShdw blurRad="38100" dist="38100" dir="2700000" algn="tl">
                  <a:srgbClr val="000000"/>
                </a:outerShdw>
              </a:effectLst>
            </a:endParaRPr>
          </a:p>
        </p:txBody>
      </p:sp>
      <p:sp>
        <p:nvSpPr>
          <p:cNvPr id="27" name="TextBox 26"/>
          <p:cNvSpPr txBox="1"/>
          <p:nvPr/>
        </p:nvSpPr>
        <p:spPr>
          <a:xfrm>
            <a:off x="717476" y="1484784"/>
            <a:ext cx="7776864" cy="369332"/>
          </a:xfrm>
          <a:prstGeom prst="rect">
            <a:avLst/>
          </a:prstGeom>
          <a:noFill/>
        </p:spPr>
        <p:txBody>
          <a:bodyPr>
            <a:spAutoFit/>
          </a:bodyPr>
          <a:lstStyle/>
          <a:p>
            <a:pPr fontAlgn="auto">
              <a:spcBef>
                <a:spcPts val="0"/>
              </a:spcBef>
              <a:spcAft>
                <a:spcPts val="0"/>
              </a:spcAft>
              <a:defRPr/>
            </a:pPr>
            <a:r>
              <a:rPr lang="en-US" sz="1800" b="1" dirty="0" smtClean="0">
                <a:solidFill>
                  <a:srgbClr val="FFFF00"/>
                </a:solidFill>
                <a:latin typeface="+mn-lt"/>
              </a:rPr>
              <a:t>Data Output Formats from Line Ministries</a:t>
            </a:r>
            <a:endParaRPr lang="en-US" sz="1800" b="1" dirty="0">
              <a:solidFill>
                <a:srgbClr val="FFFF00"/>
              </a:solidFill>
              <a:latin typeface="+mn-lt"/>
            </a:endParaRPr>
          </a:p>
        </p:txBody>
      </p:sp>
      <p:grpSp>
        <p:nvGrpSpPr>
          <p:cNvPr id="57" name="Group 56"/>
          <p:cNvGrpSpPr/>
          <p:nvPr/>
        </p:nvGrpSpPr>
        <p:grpSpPr>
          <a:xfrm>
            <a:off x="755576" y="1996008"/>
            <a:ext cx="8100392" cy="4097288"/>
            <a:chOff x="720080" y="1124744"/>
            <a:chExt cx="8790112" cy="5105400"/>
          </a:xfrm>
        </p:grpSpPr>
        <p:sp>
          <p:nvSpPr>
            <p:cNvPr id="205827" name="Rectangle 3"/>
            <p:cNvSpPr>
              <a:spLocks noChangeArrowheads="1"/>
            </p:cNvSpPr>
            <p:nvPr/>
          </p:nvSpPr>
          <p:spPr bwMode="auto">
            <a:xfrm>
              <a:off x="720080" y="1294160"/>
              <a:ext cx="8388424" cy="461665"/>
            </a:xfrm>
            <a:prstGeom prst="rect">
              <a:avLst/>
            </a:prstGeom>
            <a:noFill/>
            <a:ln w="9525">
              <a:noFill/>
              <a:miter lim="800000"/>
              <a:headEnd/>
              <a:tailEnd/>
            </a:ln>
            <a:effectLst/>
          </p:spPr>
          <p:txBody>
            <a:bodyPr wrap="square">
              <a:spAutoFit/>
            </a:bodyPr>
            <a:lstStyle/>
            <a:p>
              <a:pPr>
                <a:lnSpc>
                  <a:spcPct val="120000"/>
                </a:lnSpc>
                <a:spcBef>
                  <a:spcPts val="0"/>
                </a:spcBef>
                <a:buClr>
                  <a:schemeClr val="hlink"/>
                </a:buClr>
                <a:defRPr/>
              </a:pPr>
              <a:endParaRPr lang="km-KH" sz="1000" dirty="0" smtClean="0"/>
            </a:p>
            <a:p>
              <a:pPr>
                <a:lnSpc>
                  <a:spcPct val="120000"/>
                </a:lnSpc>
                <a:spcBef>
                  <a:spcPts val="0"/>
                </a:spcBef>
                <a:buClr>
                  <a:schemeClr val="hlink"/>
                </a:buClr>
                <a:defRPr/>
              </a:pPr>
              <a:endParaRPr lang="en-US" sz="1000" dirty="0" smtClean="0"/>
            </a:p>
          </p:txBody>
        </p:sp>
        <p:sp>
          <p:nvSpPr>
            <p:cNvPr id="29" name="Rounded Rectangle 28"/>
            <p:cNvSpPr/>
            <p:nvPr/>
          </p:nvSpPr>
          <p:spPr>
            <a:xfrm>
              <a:off x="899592" y="1124744"/>
              <a:ext cx="8610600" cy="6096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sz="1400" dirty="0">
                <a:solidFill>
                  <a:schemeClr val="tx1"/>
                </a:solidFill>
              </a:endParaRPr>
            </a:p>
          </p:txBody>
        </p:sp>
        <p:sp>
          <p:nvSpPr>
            <p:cNvPr id="30" name="Rounded Rectangle 29"/>
            <p:cNvSpPr/>
            <p:nvPr/>
          </p:nvSpPr>
          <p:spPr>
            <a:xfrm>
              <a:off x="899592" y="1886744"/>
              <a:ext cx="8610600" cy="990600"/>
            </a:xfrm>
            <a:prstGeom prst="roundRect">
              <a:avLst/>
            </a:prstGeom>
            <a:ln>
              <a:solidFill>
                <a:schemeClr val="tx1"/>
              </a:solidFill>
              <a:prstDash val="dash"/>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400" dirty="0">
                <a:solidFill>
                  <a:schemeClr val="tx1"/>
                </a:solidFill>
              </a:endParaRPr>
            </a:p>
          </p:txBody>
        </p:sp>
        <p:sp>
          <p:nvSpPr>
            <p:cNvPr id="31" name="Rounded Rectangle 30"/>
            <p:cNvSpPr/>
            <p:nvPr/>
          </p:nvSpPr>
          <p:spPr>
            <a:xfrm>
              <a:off x="899593" y="3041942"/>
              <a:ext cx="8610599" cy="1752600"/>
            </a:xfrm>
            <a:prstGeom prst="roundRect">
              <a:avLst/>
            </a:prstGeom>
            <a:ln>
              <a:solidFill>
                <a:schemeClr val="tx1"/>
              </a:solidFill>
              <a:prstDash val="dash"/>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400" dirty="0">
                <a:solidFill>
                  <a:schemeClr val="tx1"/>
                </a:solidFill>
              </a:endParaRPr>
            </a:p>
          </p:txBody>
        </p:sp>
        <p:sp>
          <p:nvSpPr>
            <p:cNvPr id="32" name="Rounded Rectangle 31"/>
            <p:cNvSpPr/>
            <p:nvPr/>
          </p:nvSpPr>
          <p:spPr>
            <a:xfrm>
              <a:off x="899592" y="5010944"/>
              <a:ext cx="8610600" cy="1219200"/>
            </a:xfrm>
            <a:prstGeom prst="roundRect">
              <a:avLst/>
            </a:prstGeom>
            <a:ln>
              <a:solidFill>
                <a:schemeClr val="tx1"/>
              </a:solidFill>
              <a:prstDash val="dash"/>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sz="1400" dirty="0">
                <a:solidFill>
                  <a:schemeClr val="tx1"/>
                </a:solidFill>
              </a:endParaRPr>
            </a:p>
          </p:txBody>
        </p:sp>
        <p:sp>
          <p:nvSpPr>
            <p:cNvPr id="33" name="Snip Single Corner Rectangle 32"/>
            <p:cNvSpPr/>
            <p:nvPr/>
          </p:nvSpPr>
          <p:spPr>
            <a:xfrm>
              <a:off x="3337992" y="1124744"/>
              <a:ext cx="1828800" cy="5105400"/>
            </a:xfrm>
            <a:prstGeom prst="snip1Rect">
              <a:avLst/>
            </a:prstGeom>
            <a:noFill/>
            <a:ln>
              <a:solidFill>
                <a:schemeClr val="accent6">
                  <a:alpha val="10000"/>
                </a:schemeClr>
              </a:solidFill>
              <a:prstDash val="sysDash"/>
            </a:ln>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en-US" sz="1200" dirty="0" err="1">
                  <a:solidFill>
                    <a:schemeClr val="tx1"/>
                  </a:solidFill>
                </a:rPr>
                <a:t>MoEYS</a:t>
              </a:r>
              <a:r>
                <a:rPr lang="en-US" sz="1200" dirty="0">
                  <a:solidFill>
                    <a:schemeClr val="tx1"/>
                  </a:solidFill>
                </a:rPr>
                <a:t> </a:t>
              </a:r>
            </a:p>
          </p:txBody>
        </p:sp>
        <p:sp>
          <p:nvSpPr>
            <p:cNvPr id="34" name="Snip Single Corner Rectangle 33"/>
            <p:cNvSpPr/>
            <p:nvPr/>
          </p:nvSpPr>
          <p:spPr>
            <a:xfrm>
              <a:off x="5395392" y="1124744"/>
              <a:ext cx="1981200" cy="5105400"/>
            </a:xfrm>
            <a:prstGeom prst="snip1Rect">
              <a:avLst/>
            </a:prstGeom>
            <a:noFill/>
            <a:ln>
              <a:solidFill>
                <a:schemeClr val="accent2">
                  <a:alpha val="10000"/>
                </a:schemeClr>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a:lstStyle/>
            <a:p>
              <a:pPr algn="ctr" fontAlgn="auto">
                <a:spcBef>
                  <a:spcPts val="0"/>
                </a:spcBef>
                <a:spcAft>
                  <a:spcPts val="0"/>
                </a:spcAft>
                <a:defRPr/>
              </a:pPr>
              <a:r>
                <a:rPr lang="en-US" sz="1200" dirty="0" err="1">
                  <a:solidFill>
                    <a:schemeClr val="tx1"/>
                  </a:solidFill>
                </a:rPr>
                <a:t>MoH</a:t>
              </a:r>
              <a:endParaRPr lang="en-US" sz="1200" dirty="0">
                <a:solidFill>
                  <a:schemeClr val="tx1"/>
                </a:solidFill>
              </a:endParaRPr>
            </a:p>
          </p:txBody>
        </p:sp>
        <p:sp>
          <p:nvSpPr>
            <p:cNvPr id="35" name="Snip Single Corner Rectangle 34"/>
            <p:cNvSpPr/>
            <p:nvPr/>
          </p:nvSpPr>
          <p:spPr>
            <a:xfrm>
              <a:off x="7605192" y="1124744"/>
              <a:ext cx="1905000" cy="5105400"/>
            </a:xfrm>
            <a:prstGeom prst="snip1Rect">
              <a:avLst/>
            </a:prstGeom>
            <a:noFill/>
            <a:ln>
              <a:solidFill>
                <a:schemeClr val="accent2">
                  <a:shade val="95000"/>
                  <a:satMod val="105000"/>
                  <a:alpha val="10000"/>
                </a:schemeClr>
              </a:solidFill>
              <a:prstDash val="sysDash"/>
            </a:ln>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200" dirty="0">
                  <a:solidFill>
                    <a:schemeClr val="tx1"/>
                  </a:solidFill>
                </a:rPr>
                <a:t>Line </a:t>
              </a:r>
              <a:r>
                <a:rPr lang="en-US" sz="1200" dirty="0" smtClean="0">
                  <a:solidFill>
                    <a:schemeClr val="tx1"/>
                  </a:solidFill>
                </a:rPr>
                <a:t>Ministries </a:t>
              </a:r>
              <a:endParaRPr lang="en-US" sz="1200" dirty="0">
                <a:solidFill>
                  <a:schemeClr val="tx1"/>
                </a:solidFill>
              </a:endParaRPr>
            </a:p>
          </p:txBody>
        </p:sp>
        <p:sp>
          <p:nvSpPr>
            <p:cNvPr id="36" name="Flowchart: Multidocument 35"/>
            <p:cNvSpPr/>
            <p:nvPr/>
          </p:nvSpPr>
          <p:spPr>
            <a:xfrm>
              <a:off x="3490392" y="5163344"/>
              <a:ext cx="1600200" cy="8382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chemeClr val="tx1"/>
                  </a:solidFill>
                </a:rPr>
                <a:t>Data Entry Spreadsheets</a:t>
              </a:r>
            </a:p>
            <a:p>
              <a:pPr algn="ctr" fontAlgn="auto">
                <a:spcBef>
                  <a:spcPts val="0"/>
                </a:spcBef>
                <a:spcAft>
                  <a:spcPts val="0"/>
                </a:spcAft>
                <a:defRPr/>
              </a:pPr>
              <a:endParaRPr lang="en-US" sz="1000" dirty="0">
                <a:solidFill>
                  <a:schemeClr val="tx1"/>
                </a:solidFill>
              </a:endParaRPr>
            </a:p>
          </p:txBody>
        </p:sp>
        <p:sp>
          <p:nvSpPr>
            <p:cNvPr id="37" name="Flowchart: Magnetic Disk 36"/>
            <p:cNvSpPr/>
            <p:nvPr/>
          </p:nvSpPr>
          <p:spPr>
            <a:xfrm>
              <a:off x="5547792" y="5163344"/>
              <a:ext cx="1676400" cy="838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a:solidFill>
                    <a:schemeClr val="tx1"/>
                  </a:solidFill>
                </a:rPr>
                <a:t>DevInfo Database</a:t>
              </a:r>
            </a:p>
          </p:txBody>
        </p:sp>
        <p:sp>
          <p:nvSpPr>
            <p:cNvPr id="38" name="Cloud 37"/>
            <p:cNvSpPr/>
            <p:nvPr/>
          </p:nvSpPr>
          <p:spPr>
            <a:xfrm>
              <a:off x="7757592" y="5163344"/>
              <a:ext cx="1600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a:solidFill>
                    <a:schemeClr val="tx1"/>
                  </a:solidFill>
                </a:rPr>
                <a:t>SDMX-ML</a:t>
              </a:r>
            </a:p>
          </p:txBody>
        </p:sp>
        <p:sp>
          <p:nvSpPr>
            <p:cNvPr id="39" name="Cube 38"/>
            <p:cNvSpPr/>
            <p:nvPr/>
          </p:nvSpPr>
          <p:spPr>
            <a:xfrm>
              <a:off x="3490392" y="1962944"/>
              <a:ext cx="1524000" cy="838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EMIS</a:t>
              </a:r>
            </a:p>
            <a:p>
              <a:pPr algn="ctr" fontAlgn="auto">
                <a:spcBef>
                  <a:spcPts val="0"/>
                </a:spcBef>
                <a:spcAft>
                  <a:spcPts val="0"/>
                </a:spcAft>
                <a:defRPr/>
              </a:pPr>
              <a:r>
                <a:rPr lang="en-US" sz="1400" dirty="0">
                  <a:solidFill>
                    <a:schemeClr val="tx1"/>
                  </a:solidFill>
                </a:rPr>
                <a:t>SPSS 11.5</a:t>
              </a:r>
            </a:p>
          </p:txBody>
        </p:sp>
        <p:sp>
          <p:nvSpPr>
            <p:cNvPr id="40" name="Striped Right Arrow 39"/>
            <p:cNvSpPr/>
            <p:nvPr/>
          </p:nvSpPr>
          <p:spPr>
            <a:xfrm rot="5400000">
              <a:off x="2918892" y="3661265"/>
              <a:ext cx="1676400" cy="53340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Scripts</a:t>
              </a:r>
            </a:p>
          </p:txBody>
        </p:sp>
        <p:sp>
          <p:nvSpPr>
            <p:cNvPr id="41" name="Striped Right Arrow 40"/>
            <p:cNvSpPr/>
            <p:nvPr/>
          </p:nvSpPr>
          <p:spPr>
            <a:xfrm rot="5400000">
              <a:off x="6043092" y="3661265"/>
              <a:ext cx="1676400" cy="53340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SQL</a:t>
              </a:r>
            </a:p>
          </p:txBody>
        </p:sp>
        <p:sp>
          <p:nvSpPr>
            <p:cNvPr id="42" name="Flowchart: Multidocument 41"/>
            <p:cNvSpPr/>
            <p:nvPr/>
          </p:nvSpPr>
          <p:spPr>
            <a:xfrm>
              <a:off x="7819505" y="1962944"/>
              <a:ext cx="1524000" cy="8382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Data Files</a:t>
              </a:r>
            </a:p>
          </p:txBody>
        </p:sp>
        <p:sp>
          <p:nvSpPr>
            <p:cNvPr id="43" name="Striped Right Arrow 42"/>
            <p:cNvSpPr/>
            <p:nvPr/>
          </p:nvSpPr>
          <p:spPr>
            <a:xfrm rot="5400000">
              <a:off x="7719492" y="3661265"/>
              <a:ext cx="1676400" cy="53340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Macro/Script</a:t>
              </a:r>
            </a:p>
          </p:txBody>
        </p:sp>
        <p:sp>
          <p:nvSpPr>
            <p:cNvPr id="44" name="TextBox 43"/>
            <p:cNvSpPr txBox="1"/>
            <p:nvPr/>
          </p:nvSpPr>
          <p:spPr>
            <a:xfrm>
              <a:off x="1051992" y="1277144"/>
              <a:ext cx="1676400" cy="307777"/>
            </a:xfrm>
            <a:prstGeom prst="rect">
              <a:avLst/>
            </a:prstGeom>
            <a:noFill/>
          </p:spPr>
          <p:txBody>
            <a:bodyPr>
              <a:spAutoFit/>
            </a:bodyPr>
            <a:lstStyle/>
            <a:p>
              <a:pPr fontAlgn="auto">
                <a:spcBef>
                  <a:spcPts val="0"/>
                </a:spcBef>
                <a:spcAft>
                  <a:spcPts val="0"/>
                </a:spcAft>
                <a:defRPr/>
              </a:pPr>
              <a:r>
                <a:rPr lang="en-US" sz="1400" dirty="0">
                  <a:solidFill>
                    <a:schemeClr val="tx1"/>
                  </a:solidFill>
                  <a:latin typeface="+mn-lt"/>
                </a:rPr>
                <a:t>Line Ministries</a:t>
              </a:r>
            </a:p>
          </p:txBody>
        </p:sp>
        <p:sp>
          <p:nvSpPr>
            <p:cNvPr id="45" name="TextBox 44"/>
            <p:cNvSpPr txBox="1"/>
            <p:nvPr/>
          </p:nvSpPr>
          <p:spPr>
            <a:xfrm>
              <a:off x="1051992" y="2191544"/>
              <a:ext cx="1676400" cy="307777"/>
            </a:xfrm>
            <a:prstGeom prst="rect">
              <a:avLst/>
            </a:prstGeom>
            <a:noFill/>
          </p:spPr>
          <p:txBody>
            <a:bodyPr>
              <a:spAutoFit/>
            </a:bodyPr>
            <a:lstStyle/>
            <a:p>
              <a:pPr fontAlgn="auto">
                <a:spcBef>
                  <a:spcPts val="0"/>
                </a:spcBef>
                <a:spcAft>
                  <a:spcPts val="0"/>
                </a:spcAft>
                <a:defRPr/>
              </a:pPr>
              <a:r>
                <a:rPr lang="en-US" sz="1400" b="1" dirty="0">
                  <a:solidFill>
                    <a:schemeClr val="tx1"/>
                  </a:solidFill>
                  <a:latin typeface="+mn-lt"/>
                </a:rPr>
                <a:t>Data Source</a:t>
              </a:r>
            </a:p>
          </p:txBody>
        </p:sp>
        <p:sp>
          <p:nvSpPr>
            <p:cNvPr id="46" name="TextBox 45"/>
            <p:cNvSpPr txBox="1"/>
            <p:nvPr/>
          </p:nvSpPr>
          <p:spPr>
            <a:xfrm>
              <a:off x="1051992" y="3791744"/>
              <a:ext cx="2438400" cy="307777"/>
            </a:xfrm>
            <a:prstGeom prst="rect">
              <a:avLst/>
            </a:prstGeom>
            <a:noFill/>
          </p:spPr>
          <p:txBody>
            <a:bodyPr>
              <a:spAutoFit/>
            </a:bodyPr>
            <a:lstStyle/>
            <a:p>
              <a:pPr fontAlgn="auto">
                <a:spcBef>
                  <a:spcPts val="0"/>
                </a:spcBef>
                <a:spcAft>
                  <a:spcPts val="0"/>
                </a:spcAft>
                <a:defRPr/>
              </a:pPr>
              <a:r>
                <a:rPr lang="en-US" sz="1400" b="1" dirty="0">
                  <a:solidFill>
                    <a:schemeClr val="tx1"/>
                  </a:solidFill>
                  <a:latin typeface="+mn-lt"/>
                </a:rPr>
                <a:t>Exchange Mechanism</a:t>
              </a:r>
            </a:p>
          </p:txBody>
        </p:sp>
        <p:sp>
          <p:nvSpPr>
            <p:cNvPr id="47" name="TextBox 46"/>
            <p:cNvSpPr txBox="1"/>
            <p:nvPr/>
          </p:nvSpPr>
          <p:spPr>
            <a:xfrm>
              <a:off x="1051992" y="5468144"/>
              <a:ext cx="2057400" cy="307777"/>
            </a:xfrm>
            <a:prstGeom prst="rect">
              <a:avLst/>
            </a:prstGeom>
            <a:noFill/>
          </p:spPr>
          <p:txBody>
            <a:bodyPr>
              <a:spAutoFit/>
            </a:bodyPr>
            <a:lstStyle/>
            <a:p>
              <a:pPr fontAlgn="auto">
                <a:spcBef>
                  <a:spcPts val="0"/>
                </a:spcBef>
                <a:spcAft>
                  <a:spcPts val="0"/>
                </a:spcAft>
                <a:defRPr/>
              </a:pPr>
              <a:r>
                <a:rPr lang="en-US" sz="1400" b="1" dirty="0">
                  <a:solidFill>
                    <a:schemeClr val="tx1"/>
                  </a:solidFill>
                  <a:latin typeface="+mn-lt"/>
                </a:rPr>
                <a:t>Output Formats</a:t>
              </a:r>
            </a:p>
          </p:txBody>
        </p:sp>
        <p:sp>
          <p:nvSpPr>
            <p:cNvPr id="48" name="Striped Right Arrow 47"/>
            <p:cNvSpPr/>
            <p:nvPr/>
          </p:nvSpPr>
          <p:spPr>
            <a:xfrm rot="5400000">
              <a:off x="4366692" y="3661265"/>
              <a:ext cx="1676400" cy="53340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DX App SPSS</a:t>
              </a:r>
            </a:p>
          </p:txBody>
        </p:sp>
        <p:sp>
          <p:nvSpPr>
            <p:cNvPr id="49" name="Flowchart: Magnetic Disk 48"/>
            <p:cNvSpPr/>
            <p:nvPr/>
          </p:nvSpPr>
          <p:spPr>
            <a:xfrm>
              <a:off x="5547792" y="1962944"/>
              <a:ext cx="1676400" cy="838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tx1"/>
                </a:solidFill>
              </a:endParaRPr>
            </a:p>
            <a:p>
              <a:pPr algn="ctr" fontAlgn="auto">
                <a:spcBef>
                  <a:spcPts val="0"/>
                </a:spcBef>
                <a:spcAft>
                  <a:spcPts val="0"/>
                </a:spcAft>
                <a:defRPr/>
              </a:pPr>
              <a:r>
                <a:rPr lang="en-US" sz="1400" dirty="0">
                  <a:solidFill>
                    <a:schemeClr val="tx1"/>
                  </a:solidFill>
                </a:rPr>
                <a:t>HMIS</a:t>
              </a:r>
            </a:p>
            <a:p>
              <a:pPr algn="ctr" fontAlgn="auto">
                <a:spcBef>
                  <a:spcPts val="0"/>
                </a:spcBef>
                <a:spcAft>
                  <a:spcPts val="0"/>
                </a:spcAft>
                <a:defRPr/>
              </a:pPr>
              <a:r>
                <a:rPr lang="en-US" sz="700" dirty="0">
                  <a:solidFill>
                    <a:schemeClr val="tx1"/>
                  </a:solidFill>
                </a:rPr>
                <a:t>MS SQL Server</a:t>
              </a:r>
            </a:p>
            <a:p>
              <a:pPr algn="ctr" fontAlgn="auto">
                <a:spcBef>
                  <a:spcPts val="0"/>
                </a:spcBef>
                <a:spcAft>
                  <a:spcPts val="0"/>
                </a:spcAft>
                <a:defRPr/>
              </a:pPr>
              <a:endParaRPr lang="en-US" sz="1400" dirty="0">
                <a:solidFill>
                  <a:schemeClr val="tx1"/>
                </a:solidFill>
              </a:endParaRPr>
            </a:p>
          </p:txBody>
        </p:sp>
        <p:sp>
          <p:nvSpPr>
            <p:cNvPr id="51" name="TextBox 50"/>
            <p:cNvSpPr txBox="1"/>
            <p:nvPr/>
          </p:nvSpPr>
          <p:spPr>
            <a:xfrm>
              <a:off x="975792" y="2447132"/>
              <a:ext cx="1676400" cy="230832"/>
            </a:xfrm>
            <a:prstGeom prst="rect">
              <a:avLst/>
            </a:prstGeom>
            <a:noFill/>
          </p:spPr>
          <p:txBody>
            <a:bodyPr>
              <a:spAutoFit/>
            </a:bodyPr>
            <a:lstStyle/>
            <a:p>
              <a:pPr fontAlgn="auto">
                <a:spcBef>
                  <a:spcPts val="0"/>
                </a:spcBef>
                <a:spcAft>
                  <a:spcPts val="0"/>
                </a:spcAft>
                <a:defRPr/>
              </a:pPr>
              <a:r>
                <a:rPr lang="en-US" sz="900" b="1" dirty="0">
                  <a:solidFill>
                    <a:schemeClr val="tx1"/>
                  </a:solidFill>
                  <a:latin typeface="+mn-lt"/>
                </a:rPr>
                <a:t>Line Ministry Datasets</a:t>
              </a:r>
            </a:p>
          </p:txBody>
        </p:sp>
      </p:grpSp>
      <p:sp>
        <p:nvSpPr>
          <p:cNvPr id="58" name="Slide Number Placeholder 5"/>
          <p:cNvSpPr>
            <a:spLocks noGrp="1"/>
          </p:cNvSpPr>
          <p:nvPr>
            <p:ph type="sldNum" sz="quarter" idx="10"/>
          </p:nvPr>
        </p:nvSpPr>
        <p:spPr>
          <a:xfrm>
            <a:off x="8429625" y="6357938"/>
            <a:ext cx="468313" cy="319087"/>
          </a:xfrm>
        </p:spPr>
        <p:txBody>
          <a:bodyPr/>
          <a:lstStyle/>
          <a:p>
            <a:fld id="{969F2E82-8F76-4AEA-9A41-1D9CBFAC4190}" type="slidenum">
              <a:rPr lang="es-ES" smtClean="0"/>
              <a:pPr/>
              <a:t>7</a:t>
            </a:fld>
            <a:endParaRPr lang="es-E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714374" y="542925"/>
            <a:ext cx="8034090" cy="461665"/>
          </a:xfrm>
          <a:prstGeom prst="rect">
            <a:avLst/>
          </a:prstGeom>
          <a:noFill/>
          <a:ln w="9525">
            <a:noFill/>
            <a:miter lim="800000"/>
            <a:headEnd/>
            <a:tailEnd/>
          </a:ln>
          <a:effectLst/>
        </p:spPr>
        <p:txBody>
          <a:bodyPr wrap="square">
            <a:spAutoFit/>
          </a:bodyPr>
          <a:lstStyle/>
          <a:p>
            <a:pPr>
              <a:defRPr/>
            </a:pPr>
            <a:r>
              <a:rPr lang="en-US" b="1" dirty="0" smtClean="0">
                <a:solidFill>
                  <a:srgbClr val="FFFF00"/>
                </a:solidFill>
                <a:effectLst>
                  <a:outerShdw blurRad="38100" dist="38100" dir="2700000" algn="tl">
                    <a:srgbClr val="000000"/>
                  </a:outerShdw>
                </a:effectLst>
              </a:rPr>
              <a:t>II. HOW PROJECT WORKS IN CAMBODIA (cont’)</a:t>
            </a:r>
            <a:endParaRPr lang="en-US" b="1" dirty="0">
              <a:solidFill>
                <a:srgbClr val="FFFF00"/>
              </a:solidFill>
              <a:effectLst>
                <a:outerShdw blurRad="38100" dist="38100" dir="2700000" algn="tl">
                  <a:srgbClr val="000000"/>
                </a:outerShdw>
              </a:effectLst>
            </a:endParaRPr>
          </a:p>
        </p:txBody>
      </p:sp>
      <p:sp>
        <p:nvSpPr>
          <p:cNvPr id="27" name="TextBox 26"/>
          <p:cNvSpPr txBox="1"/>
          <p:nvPr/>
        </p:nvSpPr>
        <p:spPr>
          <a:xfrm>
            <a:off x="717476" y="1484784"/>
            <a:ext cx="7776864" cy="369332"/>
          </a:xfrm>
          <a:prstGeom prst="rect">
            <a:avLst/>
          </a:prstGeom>
          <a:noFill/>
        </p:spPr>
        <p:txBody>
          <a:bodyPr>
            <a:spAutoFit/>
          </a:bodyPr>
          <a:lstStyle/>
          <a:p>
            <a:pPr fontAlgn="auto">
              <a:spcBef>
                <a:spcPts val="0"/>
              </a:spcBef>
              <a:spcAft>
                <a:spcPts val="0"/>
              </a:spcAft>
              <a:defRPr/>
            </a:pPr>
            <a:r>
              <a:rPr lang="en-US" sz="1800" b="1" dirty="0" smtClean="0">
                <a:solidFill>
                  <a:srgbClr val="FFFF00"/>
                </a:solidFill>
                <a:latin typeface="+mn-lt"/>
              </a:rPr>
              <a:t>Data Flow from Line Ministries to National Data Repository </a:t>
            </a:r>
            <a:endParaRPr lang="en-US" sz="1800" b="1" dirty="0">
              <a:solidFill>
                <a:srgbClr val="FFFF00"/>
              </a:solidFill>
              <a:latin typeface="+mn-lt"/>
            </a:endParaRPr>
          </a:p>
        </p:txBody>
      </p:sp>
      <p:sp>
        <p:nvSpPr>
          <p:cNvPr id="58" name="Slide Number Placeholder 5"/>
          <p:cNvSpPr>
            <a:spLocks noGrp="1"/>
          </p:cNvSpPr>
          <p:nvPr>
            <p:ph type="sldNum" sz="quarter" idx="10"/>
          </p:nvPr>
        </p:nvSpPr>
        <p:spPr>
          <a:xfrm>
            <a:off x="8429625" y="6357938"/>
            <a:ext cx="468313" cy="319087"/>
          </a:xfrm>
        </p:spPr>
        <p:txBody>
          <a:bodyPr/>
          <a:lstStyle/>
          <a:p>
            <a:fld id="{969F2E82-8F76-4AEA-9A41-1D9CBFAC4190}" type="slidenum">
              <a:rPr lang="es-ES" smtClean="0"/>
              <a:pPr/>
              <a:t>8</a:t>
            </a:fld>
            <a:endParaRPr lang="es-ES" dirty="0" smtClean="0"/>
          </a:p>
        </p:txBody>
      </p:sp>
      <p:grpSp>
        <p:nvGrpSpPr>
          <p:cNvPr id="50" name="Group 49"/>
          <p:cNvGrpSpPr/>
          <p:nvPr/>
        </p:nvGrpSpPr>
        <p:grpSpPr>
          <a:xfrm>
            <a:off x="1384920" y="2168624"/>
            <a:ext cx="6931496" cy="3852664"/>
            <a:chOff x="304800" y="1600200"/>
            <a:chExt cx="8534400" cy="5105400"/>
          </a:xfrm>
        </p:grpSpPr>
        <p:sp>
          <p:nvSpPr>
            <p:cNvPr id="64" name="Snip Single Corner Rectangle 63"/>
            <p:cNvSpPr/>
            <p:nvPr/>
          </p:nvSpPr>
          <p:spPr>
            <a:xfrm>
              <a:off x="304800" y="1600200"/>
              <a:ext cx="2286000" cy="5105400"/>
            </a:xfrm>
            <a:prstGeom prst="snip1Rect">
              <a:avLst/>
            </a:prstGeom>
            <a:solidFill>
              <a:schemeClr val="accent5">
                <a:lumMod val="90000"/>
              </a:schemeClr>
            </a:solidFill>
            <a:ln>
              <a:solidFill>
                <a:schemeClr val="bg1"/>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a:lstStyle/>
            <a:p>
              <a:pPr algn="ctr" fontAlgn="auto">
                <a:spcBef>
                  <a:spcPts val="0"/>
                </a:spcBef>
                <a:spcAft>
                  <a:spcPts val="0"/>
                </a:spcAft>
                <a:defRPr/>
              </a:pPr>
              <a:endParaRPr lang="en-US" sz="1600" dirty="0">
                <a:solidFill>
                  <a:schemeClr val="tx1"/>
                </a:solidFill>
              </a:endParaRPr>
            </a:p>
          </p:txBody>
        </p:sp>
        <p:sp>
          <p:nvSpPr>
            <p:cNvPr id="52" name="Snip Single Corner Rectangle 51"/>
            <p:cNvSpPr/>
            <p:nvPr/>
          </p:nvSpPr>
          <p:spPr>
            <a:xfrm>
              <a:off x="429490" y="3581400"/>
              <a:ext cx="1981200" cy="1143000"/>
            </a:xfrm>
            <a:prstGeom prst="snip1Rect">
              <a:avLst/>
            </a:prstGeom>
            <a:gradFill>
              <a:gsLst>
                <a:gs pos="0">
                  <a:srgbClr val="75A917"/>
                </a:gs>
                <a:gs pos="100000">
                  <a:srgbClr val="92D050"/>
                </a:gs>
              </a:gsLst>
              <a:lin ang="5400000" scaled="0"/>
            </a:gradFill>
            <a:ln>
              <a:gradFill>
                <a:gsLst>
                  <a:gs pos="0">
                    <a:srgbClr val="92D050"/>
                  </a:gs>
                  <a:gs pos="100000">
                    <a:schemeClr val="bg1"/>
                  </a:gs>
                </a:gsLst>
                <a:lin ang="5400000" scaled="0"/>
              </a:gradFill>
            </a:ln>
          </p:spPr>
          <p:style>
            <a:lnRef idx="2">
              <a:schemeClr val="accent2">
                <a:shade val="50000"/>
              </a:schemeClr>
            </a:lnRef>
            <a:fillRef idx="1">
              <a:schemeClr val="accent2"/>
            </a:fillRef>
            <a:effectRef idx="0">
              <a:schemeClr val="accent2"/>
            </a:effectRef>
            <a:fontRef idx="minor">
              <a:schemeClr val="lt1"/>
            </a:fontRef>
          </p:style>
          <p:txBody>
            <a:bodyPr/>
            <a:lstStyle/>
            <a:p>
              <a:pPr algn="ctr" fontAlgn="auto">
                <a:spcBef>
                  <a:spcPts val="0"/>
                </a:spcBef>
                <a:spcAft>
                  <a:spcPts val="0"/>
                </a:spcAft>
                <a:defRPr/>
              </a:pPr>
              <a:r>
                <a:rPr lang="en-US" sz="1200" dirty="0">
                  <a:solidFill>
                    <a:schemeClr val="tx1"/>
                  </a:solidFill>
                </a:rPr>
                <a:t>Health Ministry</a:t>
              </a:r>
            </a:p>
          </p:txBody>
        </p:sp>
        <p:sp>
          <p:nvSpPr>
            <p:cNvPr id="53" name="Snip Single Corner Rectangle 52"/>
            <p:cNvSpPr/>
            <p:nvPr/>
          </p:nvSpPr>
          <p:spPr>
            <a:xfrm>
              <a:off x="429490" y="1981200"/>
              <a:ext cx="2057400" cy="1143000"/>
            </a:xfrm>
            <a:prstGeom prst="snip1Rect">
              <a:avLst/>
            </a:prstGeom>
            <a:gradFill>
              <a:gsLst>
                <a:gs pos="0">
                  <a:srgbClr val="B48900"/>
                </a:gs>
                <a:gs pos="100000">
                  <a:srgbClr val="FFC000"/>
                </a:gs>
              </a:gsLst>
              <a:lin ang="5400000" scaled="0"/>
            </a:gradFill>
            <a:ln>
              <a:gradFill>
                <a:gsLst>
                  <a:gs pos="0">
                    <a:schemeClr val="accent6">
                      <a:lumMod val="60000"/>
                      <a:lumOff val="40000"/>
                    </a:schemeClr>
                  </a:gs>
                  <a:gs pos="100000">
                    <a:srgbClr val="FFC000"/>
                  </a:gs>
                </a:gsLst>
                <a:lin ang="5400000" scaled="0"/>
              </a:gradFill>
            </a:ln>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Bef>
                  <a:spcPts val="0"/>
                </a:spcBef>
                <a:spcAft>
                  <a:spcPts val="0"/>
                </a:spcAft>
                <a:defRPr/>
              </a:pPr>
              <a:r>
                <a:rPr lang="en-US" sz="1200" dirty="0">
                  <a:solidFill>
                    <a:schemeClr val="tx1"/>
                  </a:solidFill>
                </a:rPr>
                <a:t>Education  Ministry</a:t>
              </a:r>
            </a:p>
          </p:txBody>
        </p:sp>
        <p:sp>
          <p:nvSpPr>
            <p:cNvPr id="54" name="Snip Single Corner Rectangle 53"/>
            <p:cNvSpPr/>
            <p:nvPr/>
          </p:nvSpPr>
          <p:spPr>
            <a:xfrm>
              <a:off x="429490" y="5257800"/>
              <a:ext cx="2057400" cy="1066800"/>
            </a:xfrm>
            <a:prstGeom prst="snip1Rect">
              <a:avLst/>
            </a:prstGeom>
            <a:gradFill>
              <a:gsLst>
                <a:gs pos="0">
                  <a:srgbClr val="9E13AD"/>
                </a:gs>
                <a:gs pos="100000">
                  <a:srgbClr val="F193F3"/>
                </a:gs>
              </a:gsLst>
              <a:lin ang="5400000" scaled="0"/>
            </a:gradFill>
            <a:ln>
              <a:gradFill>
                <a:gsLst>
                  <a:gs pos="0">
                    <a:srgbClr val="DF35E3"/>
                  </a:gs>
                  <a:gs pos="100000">
                    <a:schemeClr val="bg1"/>
                  </a:gs>
                </a:gsLst>
                <a:lin ang="5400000" scaled="0"/>
              </a:gradFill>
            </a:ln>
          </p:spPr>
          <p:style>
            <a:lnRef idx="2">
              <a:schemeClr val="dk1">
                <a:shade val="50000"/>
              </a:schemeClr>
            </a:lnRef>
            <a:fillRef idx="1">
              <a:schemeClr val="dk1"/>
            </a:fillRef>
            <a:effectRef idx="0">
              <a:schemeClr val="dk1"/>
            </a:effectRef>
            <a:fontRef idx="minor">
              <a:schemeClr val="lt1"/>
            </a:fontRef>
          </p:style>
          <p:txBody>
            <a:bodyPr/>
            <a:lstStyle/>
            <a:p>
              <a:pPr algn="ctr" fontAlgn="auto">
                <a:spcBef>
                  <a:spcPts val="0"/>
                </a:spcBef>
                <a:spcAft>
                  <a:spcPts val="0"/>
                </a:spcAft>
                <a:defRPr/>
              </a:pPr>
              <a:r>
                <a:rPr lang="en-US" sz="1200" dirty="0">
                  <a:solidFill>
                    <a:schemeClr val="tx1"/>
                  </a:solidFill>
                </a:rPr>
                <a:t>Line Ministry </a:t>
              </a:r>
            </a:p>
          </p:txBody>
        </p:sp>
        <p:cxnSp>
          <p:nvCxnSpPr>
            <p:cNvPr id="55" name="Straight Arrow Connector 54"/>
            <p:cNvCxnSpPr/>
            <p:nvPr/>
          </p:nvCxnSpPr>
          <p:spPr>
            <a:xfrm flipV="1">
              <a:off x="2590800" y="5486400"/>
              <a:ext cx="914400" cy="304800"/>
            </a:xfrm>
            <a:prstGeom prst="straightConnector1">
              <a:avLst/>
            </a:prstGeom>
            <a:ln w="76200">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a:off x="2590800" y="2590800"/>
              <a:ext cx="914400" cy="304800"/>
            </a:xfrm>
            <a:prstGeom prst="straightConnector1">
              <a:avLst/>
            </a:prstGeom>
            <a:ln w="76200">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64" idx="0"/>
              <a:endCxn id="62" idx="2"/>
            </p:cNvCxnSpPr>
            <p:nvPr/>
          </p:nvCxnSpPr>
          <p:spPr>
            <a:xfrm>
              <a:off x="2590800" y="4152900"/>
              <a:ext cx="914400" cy="1588"/>
            </a:xfrm>
            <a:prstGeom prst="straightConnector1">
              <a:avLst/>
            </a:prstGeom>
            <a:ln w="76200">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59" name="Flowchart: Multidocument 58"/>
            <p:cNvSpPr/>
            <p:nvPr/>
          </p:nvSpPr>
          <p:spPr>
            <a:xfrm>
              <a:off x="811213" y="2469956"/>
              <a:ext cx="1143000" cy="609601"/>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700" dirty="0" smtClean="0">
                <a:solidFill>
                  <a:schemeClr val="tx1"/>
                </a:solidFill>
              </a:endParaRPr>
            </a:p>
            <a:p>
              <a:pPr algn="ctr" fontAlgn="auto">
                <a:spcBef>
                  <a:spcPts val="0"/>
                </a:spcBef>
                <a:spcAft>
                  <a:spcPts val="0"/>
                </a:spcAft>
                <a:defRPr/>
              </a:pPr>
              <a:r>
                <a:rPr lang="en-US" sz="700" dirty="0" smtClean="0">
                  <a:solidFill>
                    <a:schemeClr val="tx1"/>
                  </a:solidFill>
                </a:rPr>
                <a:t>Data </a:t>
              </a:r>
              <a:r>
                <a:rPr lang="en-US" sz="800" dirty="0">
                  <a:solidFill>
                    <a:schemeClr val="tx1"/>
                  </a:solidFill>
                </a:rPr>
                <a:t>Entry</a:t>
              </a:r>
              <a:r>
                <a:rPr lang="en-US" sz="700" dirty="0">
                  <a:solidFill>
                    <a:schemeClr val="tx1"/>
                  </a:solidFill>
                </a:rPr>
                <a:t> Spreadsheets</a:t>
              </a:r>
              <a:endParaRPr lang="en-US" sz="1000" dirty="0">
                <a:solidFill>
                  <a:schemeClr val="tx1"/>
                </a:solidFill>
              </a:endParaRPr>
            </a:p>
            <a:p>
              <a:pPr algn="ctr" fontAlgn="auto">
                <a:spcBef>
                  <a:spcPts val="0"/>
                </a:spcBef>
                <a:spcAft>
                  <a:spcPts val="0"/>
                </a:spcAft>
                <a:defRPr/>
              </a:pPr>
              <a:endParaRPr lang="en-US" sz="1000" dirty="0">
                <a:solidFill>
                  <a:schemeClr val="tx1"/>
                </a:solidFill>
              </a:endParaRPr>
            </a:p>
          </p:txBody>
        </p:sp>
        <p:sp>
          <p:nvSpPr>
            <p:cNvPr id="60" name="Flowchart: Magnetic Disk 59"/>
            <p:cNvSpPr/>
            <p:nvPr/>
          </p:nvSpPr>
          <p:spPr>
            <a:xfrm>
              <a:off x="887413" y="4038600"/>
              <a:ext cx="1066800" cy="609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0" dirty="0" smtClean="0">
                <a:solidFill>
                  <a:schemeClr val="tx1"/>
                </a:solidFill>
              </a:endParaRPr>
            </a:p>
            <a:p>
              <a:pPr algn="ctr" fontAlgn="auto">
                <a:spcBef>
                  <a:spcPts val="0"/>
                </a:spcBef>
                <a:spcAft>
                  <a:spcPts val="0"/>
                </a:spcAft>
                <a:defRPr/>
              </a:pPr>
              <a:r>
                <a:rPr lang="en-US" sz="800" dirty="0" smtClean="0">
                  <a:solidFill>
                    <a:schemeClr val="tx1"/>
                  </a:solidFill>
                </a:rPr>
                <a:t>DevInfo </a:t>
              </a:r>
              <a:r>
                <a:rPr lang="en-US" sz="800" dirty="0">
                  <a:solidFill>
                    <a:schemeClr val="tx1"/>
                  </a:solidFill>
                </a:rPr>
                <a:t>Database</a:t>
              </a:r>
            </a:p>
          </p:txBody>
        </p:sp>
        <p:sp>
          <p:nvSpPr>
            <p:cNvPr id="61" name="Cloud Callout 60"/>
            <p:cNvSpPr/>
            <p:nvPr/>
          </p:nvSpPr>
          <p:spPr>
            <a:xfrm>
              <a:off x="771158" y="5715000"/>
              <a:ext cx="1378502" cy="457200"/>
            </a:xfrm>
            <a:prstGeom prst="cloudCallout">
              <a:avLst>
                <a:gd name="adj1" fmla="val -13560"/>
                <a:gd name="adj2" fmla="val 382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smtClean="0">
                  <a:solidFill>
                    <a:schemeClr val="tx1"/>
                  </a:solidFill>
                </a:rPr>
                <a:t>SDMX-ML</a:t>
              </a:r>
              <a:endParaRPr lang="en-US" sz="1050" dirty="0">
                <a:solidFill>
                  <a:schemeClr val="tx1"/>
                </a:solidFill>
              </a:endParaRPr>
            </a:p>
          </p:txBody>
        </p:sp>
        <p:sp>
          <p:nvSpPr>
            <p:cNvPr id="62" name="Snip Single Corner Rectangle 61"/>
            <p:cNvSpPr/>
            <p:nvPr/>
          </p:nvSpPr>
          <p:spPr>
            <a:xfrm>
              <a:off x="3505200" y="1600200"/>
              <a:ext cx="1981200" cy="5105400"/>
            </a:xfrm>
            <a:prstGeom prst="snip1Rect">
              <a:avLst/>
            </a:prstGeom>
            <a:solidFill>
              <a:schemeClr val="accent5">
                <a:lumMod val="90000"/>
              </a:schemeClr>
            </a:solidFill>
            <a:ln>
              <a:solidFill>
                <a:schemeClr val="bg1"/>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a:lstStyle/>
            <a:p>
              <a:pPr algn="ctr" fontAlgn="auto">
                <a:spcBef>
                  <a:spcPts val="0"/>
                </a:spcBef>
                <a:spcAft>
                  <a:spcPts val="0"/>
                </a:spcAft>
                <a:defRPr/>
              </a:pPr>
              <a:endParaRPr lang="en-US" sz="1600" dirty="0">
                <a:solidFill>
                  <a:schemeClr val="tx1"/>
                </a:solidFill>
              </a:endParaRPr>
            </a:p>
          </p:txBody>
        </p:sp>
        <p:cxnSp>
          <p:nvCxnSpPr>
            <p:cNvPr id="63" name="Straight Arrow Connector 62"/>
            <p:cNvCxnSpPr>
              <a:stCxn id="62" idx="0"/>
              <a:endCxn id="65" idx="2"/>
            </p:cNvCxnSpPr>
            <p:nvPr/>
          </p:nvCxnSpPr>
          <p:spPr>
            <a:xfrm>
              <a:off x="5486400" y="4152900"/>
              <a:ext cx="914400" cy="1588"/>
            </a:xfrm>
            <a:prstGeom prst="straightConnector1">
              <a:avLst/>
            </a:prstGeom>
            <a:ln w="76200">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65" name="Snip Single Corner Rectangle 64"/>
            <p:cNvSpPr/>
            <p:nvPr/>
          </p:nvSpPr>
          <p:spPr>
            <a:xfrm>
              <a:off x="6400800" y="1600200"/>
              <a:ext cx="2438400" cy="5105400"/>
            </a:xfrm>
            <a:prstGeom prst="snip1Rect">
              <a:avLst/>
            </a:prstGeom>
            <a:solidFill>
              <a:schemeClr val="accent5">
                <a:lumMod val="90000"/>
              </a:schemeClr>
            </a:solidFill>
            <a:ln>
              <a:solidFill>
                <a:schemeClr val="bg1"/>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a:lstStyle/>
            <a:p>
              <a:pPr algn="ctr" fontAlgn="auto">
                <a:spcBef>
                  <a:spcPts val="0"/>
                </a:spcBef>
                <a:spcAft>
                  <a:spcPts val="0"/>
                </a:spcAft>
                <a:defRPr/>
              </a:pPr>
              <a:endParaRPr lang="en-US" sz="1600" dirty="0">
                <a:solidFill>
                  <a:schemeClr val="tx1"/>
                </a:solidFill>
              </a:endParaRPr>
            </a:p>
          </p:txBody>
        </p:sp>
        <p:pic>
          <p:nvPicPr>
            <p:cNvPr id="66" name="Picture 2" descr="C:\Documents and Settings\vschauhan\Desktop\email.png"/>
            <p:cNvPicPr>
              <a:picLocks noChangeAspect="1" noChangeArrowheads="1"/>
            </p:cNvPicPr>
            <p:nvPr/>
          </p:nvPicPr>
          <p:blipFill>
            <a:blip r:embed="rId3" cstate="print"/>
            <a:srcRect/>
            <a:stretch>
              <a:fillRect/>
            </a:stretch>
          </p:blipFill>
          <p:spPr bwMode="auto">
            <a:xfrm>
              <a:off x="3962400" y="1905000"/>
              <a:ext cx="990600" cy="990600"/>
            </a:xfrm>
            <a:prstGeom prst="rect">
              <a:avLst/>
            </a:prstGeom>
            <a:noFill/>
            <a:ln w="9525">
              <a:noFill/>
              <a:miter lim="800000"/>
              <a:headEnd/>
              <a:tailEnd/>
            </a:ln>
          </p:spPr>
        </p:pic>
        <p:pic>
          <p:nvPicPr>
            <p:cNvPr id="67" name="Picture 3" descr="C:\Documents and Settings\vschauhan\Desktop\usbpendrive_unmount.png"/>
            <p:cNvPicPr>
              <a:picLocks noChangeAspect="1" noChangeArrowheads="1"/>
            </p:cNvPicPr>
            <p:nvPr/>
          </p:nvPicPr>
          <p:blipFill>
            <a:blip r:embed="rId4" cstate="print"/>
            <a:srcRect/>
            <a:stretch>
              <a:fillRect/>
            </a:stretch>
          </p:blipFill>
          <p:spPr bwMode="auto">
            <a:xfrm>
              <a:off x="4038600" y="4267200"/>
              <a:ext cx="990600" cy="990600"/>
            </a:xfrm>
            <a:prstGeom prst="rect">
              <a:avLst/>
            </a:prstGeom>
            <a:noFill/>
            <a:ln w="9525">
              <a:noFill/>
              <a:miter lim="800000"/>
              <a:headEnd/>
              <a:tailEnd/>
            </a:ln>
          </p:spPr>
        </p:pic>
        <p:pic>
          <p:nvPicPr>
            <p:cNvPr id="68" name="Picture 4" descr="C:\Documents and Settings\vschauhan\Desktop\stock_music-library.png"/>
            <p:cNvPicPr>
              <a:picLocks noChangeAspect="1" noChangeArrowheads="1"/>
            </p:cNvPicPr>
            <p:nvPr/>
          </p:nvPicPr>
          <p:blipFill>
            <a:blip r:embed="rId5" cstate="print"/>
            <a:srcRect/>
            <a:stretch>
              <a:fillRect/>
            </a:stretch>
          </p:blipFill>
          <p:spPr bwMode="auto">
            <a:xfrm>
              <a:off x="4038600" y="3124200"/>
              <a:ext cx="914400" cy="914400"/>
            </a:xfrm>
            <a:prstGeom prst="rect">
              <a:avLst/>
            </a:prstGeom>
            <a:noFill/>
            <a:ln w="9525">
              <a:noFill/>
              <a:miter lim="800000"/>
              <a:headEnd/>
              <a:tailEnd/>
            </a:ln>
          </p:spPr>
        </p:pic>
        <p:pic>
          <p:nvPicPr>
            <p:cNvPr id="69" name="Picture 5" descr="C:\Documents and Settings\vschauhan\Desktop\internet_connection.png"/>
            <p:cNvPicPr>
              <a:picLocks noChangeAspect="1" noChangeArrowheads="1"/>
            </p:cNvPicPr>
            <p:nvPr/>
          </p:nvPicPr>
          <p:blipFill>
            <a:blip r:embed="rId6" cstate="print"/>
            <a:srcRect/>
            <a:stretch>
              <a:fillRect/>
            </a:stretch>
          </p:blipFill>
          <p:spPr bwMode="auto">
            <a:xfrm>
              <a:off x="3962400" y="5334000"/>
              <a:ext cx="1066800" cy="1066800"/>
            </a:xfrm>
            <a:prstGeom prst="rect">
              <a:avLst/>
            </a:prstGeom>
            <a:noFill/>
            <a:ln w="9525">
              <a:noFill/>
              <a:miter lim="800000"/>
              <a:headEnd/>
              <a:tailEnd/>
            </a:ln>
          </p:spPr>
        </p:pic>
        <p:sp>
          <p:nvSpPr>
            <p:cNvPr id="70" name="Flowchart: Magnetic Disk 69"/>
            <p:cNvSpPr/>
            <p:nvPr/>
          </p:nvSpPr>
          <p:spPr>
            <a:xfrm>
              <a:off x="6553200" y="2895600"/>
              <a:ext cx="2133600" cy="2590800"/>
            </a:xfrm>
            <a:prstGeom prst="flowChartMagneticDisk">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600" b="1" dirty="0">
                  <a:solidFill>
                    <a:schemeClr val="tx1"/>
                  </a:solidFill>
                </a:rPr>
                <a:t>National  </a:t>
              </a:r>
            </a:p>
            <a:p>
              <a:pPr algn="ctr" fontAlgn="auto">
                <a:spcBef>
                  <a:spcPts val="0"/>
                </a:spcBef>
                <a:spcAft>
                  <a:spcPts val="0"/>
                </a:spcAft>
                <a:defRPr/>
              </a:pPr>
              <a:r>
                <a:rPr lang="en-US" sz="1600" b="1" dirty="0" smtClean="0">
                  <a:solidFill>
                    <a:schemeClr val="tx1"/>
                  </a:solidFill>
                </a:rPr>
                <a:t>Data Repository</a:t>
              </a:r>
              <a:endParaRPr lang="en-US" sz="1600" b="1" dirty="0">
                <a:solidFill>
                  <a:schemeClr val="tx1"/>
                </a:solidFill>
              </a:endParaRPr>
            </a:p>
            <a:p>
              <a:pPr algn="ctr" fontAlgn="auto">
                <a:spcBef>
                  <a:spcPts val="0"/>
                </a:spcBef>
                <a:spcAft>
                  <a:spcPts val="0"/>
                </a:spcAft>
                <a:defRPr/>
              </a:pPr>
              <a:r>
                <a:rPr lang="en-US" sz="1600" b="1" dirty="0" smtClean="0">
                  <a:solidFill>
                    <a:schemeClr val="tx1"/>
                  </a:solidFill>
                </a:rPr>
                <a:t>(</a:t>
              </a:r>
              <a:r>
                <a:rPr lang="en-US" sz="1600" b="1" dirty="0" err="1" smtClean="0">
                  <a:solidFill>
                    <a:schemeClr val="tx1"/>
                  </a:solidFill>
                </a:rPr>
                <a:t>CamInfo</a:t>
              </a:r>
              <a:r>
                <a:rPr lang="en-US" sz="1600" b="1" dirty="0" smtClean="0">
                  <a:solidFill>
                    <a:schemeClr val="tx1"/>
                  </a:solidFill>
                </a:rPr>
                <a:t>)</a:t>
              </a:r>
              <a:endParaRPr lang="en-US" sz="1600" b="1" dirty="0">
                <a:solidFill>
                  <a:schemeClr val="tx1"/>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714374" y="542925"/>
            <a:ext cx="8034090" cy="461665"/>
          </a:xfrm>
          <a:prstGeom prst="rect">
            <a:avLst/>
          </a:prstGeom>
          <a:noFill/>
          <a:ln w="9525">
            <a:noFill/>
            <a:miter lim="800000"/>
            <a:headEnd/>
            <a:tailEnd/>
          </a:ln>
          <a:effectLst/>
        </p:spPr>
        <p:txBody>
          <a:bodyPr wrap="square">
            <a:spAutoFit/>
          </a:bodyPr>
          <a:lstStyle/>
          <a:p>
            <a:pPr>
              <a:defRPr/>
            </a:pPr>
            <a:r>
              <a:rPr lang="en-US" b="1" dirty="0" smtClean="0">
                <a:solidFill>
                  <a:srgbClr val="FFFF00"/>
                </a:solidFill>
                <a:effectLst>
                  <a:outerShdw blurRad="38100" dist="38100" dir="2700000" algn="tl">
                    <a:srgbClr val="000000"/>
                  </a:outerShdw>
                </a:effectLst>
              </a:rPr>
              <a:t>II. HOW PROJECT WORKS IN CAMBODIA (cont’)</a:t>
            </a:r>
            <a:endParaRPr lang="en-US" b="1" dirty="0">
              <a:solidFill>
                <a:srgbClr val="FFFF00"/>
              </a:solidFill>
              <a:effectLst>
                <a:outerShdw blurRad="38100" dist="38100" dir="2700000" algn="tl">
                  <a:srgbClr val="000000"/>
                </a:outerShdw>
              </a:effectLst>
            </a:endParaRPr>
          </a:p>
        </p:txBody>
      </p:sp>
      <p:sp>
        <p:nvSpPr>
          <p:cNvPr id="27" name="TextBox 26"/>
          <p:cNvSpPr txBox="1"/>
          <p:nvPr/>
        </p:nvSpPr>
        <p:spPr>
          <a:xfrm>
            <a:off x="717476" y="1484784"/>
            <a:ext cx="7776864" cy="646331"/>
          </a:xfrm>
          <a:prstGeom prst="rect">
            <a:avLst/>
          </a:prstGeom>
          <a:noFill/>
        </p:spPr>
        <p:txBody>
          <a:bodyPr>
            <a:spAutoFit/>
          </a:bodyPr>
          <a:lstStyle/>
          <a:p>
            <a:pPr fontAlgn="auto">
              <a:spcBef>
                <a:spcPts val="0"/>
              </a:spcBef>
              <a:spcAft>
                <a:spcPts val="0"/>
              </a:spcAft>
              <a:defRPr/>
            </a:pPr>
            <a:r>
              <a:rPr lang="en-US" sz="1800" b="1" dirty="0" smtClean="0">
                <a:solidFill>
                  <a:srgbClr val="FFFF00"/>
                </a:solidFill>
                <a:latin typeface="+mn-lt"/>
              </a:rPr>
              <a:t>Data Flow from National Data Repository to National Data Registry in SDMX-ML format </a:t>
            </a:r>
            <a:endParaRPr lang="en-US" sz="1800" b="1" dirty="0">
              <a:solidFill>
                <a:srgbClr val="FFFF00"/>
              </a:solidFill>
              <a:latin typeface="+mn-lt"/>
            </a:endParaRPr>
          </a:p>
        </p:txBody>
      </p:sp>
      <p:sp>
        <p:nvSpPr>
          <p:cNvPr id="58" name="Slide Number Placeholder 5"/>
          <p:cNvSpPr>
            <a:spLocks noGrp="1"/>
          </p:cNvSpPr>
          <p:nvPr>
            <p:ph type="sldNum" sz="quarter" idx="10"/>
          </p:nvPr>
        </p:nvSpPr>
        <p:spPr>
          <a:xfrm>
            <a:off x="8429625" y="6357938"/>
            <a:ext cx="468313" cy="319087"/>
          </a:xfrm>
        </p:spPr>
        <p:txBody>
          <a:bodyPr/>
          <a:lstStyle/>
          <a:p>
            <a:fld id="{969F2E82-8F76-4AEA-9A41-1D9CBFAC4190}" type="slidenum">
              <a:rPr lang="es-ES" smtClean="0"/>
              <a:pPr/>
              <a:t>9</a:t>
            </a:fld>
            <a:endParaRPr lang="es-ES" dirty="0" smtClean="0"/>
          </a:p>
        </p:txBody>
      </p:sp>
      <p:grpSp>
        <p:nvGrpSpPr>
          <p:cNvPr id="24" name="Group 23"/>
          <p:cNvGrpSpPr/>
          <p:nvPr/>
        </p:nvGrpSpPr>
        <p:grpSpPr>
          <a:xfrm>
            <a:off x="1448544" y="2204864"/>
            <a:ext cx="6939880" cy="3841557"/>
            <a:chOff x="152400" y="1143000"/>
            <a:chExt cx="8890000" cy="5723287"/>
          </a:xfrm>
        </p:grpSpPr>
        <p:sp>
          <p:nvSpPr>
            <p:cNvPr id="25" name="Cloud 24"/>
            <p:cNvSpPr/>
            <p:nvPr/>
          </p:nvSpPr>
          <p:spPr>
            <a:xfrm>
              <a:off x="5562600" y="4267200"/>
              <a:ext cx="3429000" cy="1676400"/>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sz="1050" dirty="0">
                <a:solidFill>
                  <a:schemeClr val="tx1">
                    <a:lumMod val="65000"/>
                    <a:lumOff val="35000"/>
                  </a:schemeClr>
                </a:solidFill>
              </a:endParaRPr>
            </a:p>
            <a:p>
              <a:pPr algn="ctr" fontAlgn="auto">
                <a:spcBef>
                  <a:spcPts val="0"/>
                </a:spcBef>
                <a:spcAft>
                  <a:spcPts val="0"/>
                </a:spcAft>
                <a:defRPr/>
              </a:pPr>
              <a:endParaRPr lang="en-US" sz="1050" dirty="0">
                <a:solidFill>
                  <a:schemeClr val="tx1">
                    <a:lumMod val="65000"/>
                    <a:lumOff val="35000"/>
                  </a:schemeClr>
                </a:solidFill>
              </a:endParaRPr>
            </a:p>
            <a:p>
              <a:pPr algn="ctr" fontAlgn="auto">
                <a:spcBef>
                  <a:spcPts val="0"/>
                </a:spcBef>
                <a:spcAft>
                  <a:spcPts val="0"/>
                </a:spcAft>
                <a:defRPr/>
              </a:pPr>
              <a:endParaRPr lang="en-US" sz="1050" dirty="0">
                <a:solidFill>
                  <a:schemeClr val="tx1">
                    <a:lumMod val="65000"/>
                    <a:lumOff val="35000"/>
                  </a:schemeClr>
                </a:solidFill>
              </a:endParaRPr>
            </a:p>
            <a:p>
              <a:pPr algn="ctr" fontAlgn="auto">
                <a:spcBef>
                  <a:spcPts val="0"/>
                </a:spcBef>
                <a:spcAft>
                  <a:spcPts val="0"/>
                </a:spcAft>
                <a:defRPr/>
              </a:pPr>
              <a:endParaRPr lang="en-US" sz="1100" dirty="0">
                <a:solidFill>
                  <a:schemeClr val="tx1">
                    <a:lumMod val="65000"/>
                    <a:lumOff val="35000"/>
                  </a:schemeClr>
                </a:solidFill>
              </a:endParaRPr>
            </a:p>
            <a:p>
              <a:pPr algn="ctr" fontAlgn="auto">
                <a:spcBef>
                  <a:spcPts val="0"/>
                </a:spcBef>
                <a:spcAft>
                  <a:spcPts val="0"/>
                </a:spcAft>
                <a:defRPr/>
              </a:pPr>
              <a:r>
                <a:rPr lang="en-US" sz="1100" dirty="0">
                  <a:solidFill>
                    <a:schemeClr val="tx1">
                      <a:lumMod val="65000"/>
                      <a:lumOff val="35000"/>
                    </a:schemeClr>
                  </a:solidFill>
                </a:rPr>
                <a:t>National </a:t>
              </a:r>
              <a:r>
                <a:rPr lang="en-US" sz="1100" dirty="0" smtClean="0">
                  <a:solidFill>
                    <a:schemeClr val="tx1">
                      <a:lumMod val="65000"/>
                      <a:lumOff val="35000"/>
                    </a:schemeClr>
                  </a:solidFill>
                </a:rPr>
                <a:t>Data Registry (SDMX)</a:t>
              </a:r>
              <a:endParaRPr lang="en-US" sz="1100" dirty="0">
                <a:solidFill>
                  <a:schemeClr val="tx1">
                    <a:lumMod val="65000"/>
                    <a:lumOff val="35000"/>
                  </a:schemeClr>
                </a:solidFill>
              </a:endParaRPr>
            </a:p>
          </p:txBody>
        </p:sp>
        <p:sp>
          <p:nvSpPr>
            <p:cNvPr id="26" name="Flowchart: Multidocument 25"/>
            <p:cNvSpPr/>
            <p:nvPr/>
          </p:nvSpPr>
          <p:spPr>
            <a:xfrm>
              <a:off x="6830056" y="4414824"/>
              <a:ext cx="990600" cy="838201"/>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t>SDMX-ML </a:t>
              </a:r>
            </a:p>
          </p:txBody>
        </p:sp>
        <p:sp>
          <p:nvSpPr>
            <p:cNvPr id="28" name="TextBox 10"/>
            <p:cNvSpPr txBox="1">
              <a:spLocks noChangeArrowheads="1"/>
            </p:cNvSpPr>
            <p:nvPr/>
          </p:nvSpPr>
          <p:spPr bwMode="auto">
            <a:xfrm>
              <a:off x="4572000" y="5765799"/>
              <a:ext cx="3657600" cy="1100488"/>
            </a:xfrm>
            <a:prstGeom prst="rect">
              <a:avLst/>
            </a:prstGeom>
            <a:noFill/>
            <a:ln w="9525">
              <a:noFill/>
              <a:miter lim="800000"/>
              <a:headEnd/>
              <a:tailEnd/>
            </a:ln>
          </p:spPr>
          <p:txBody>
            <a:bodyPr>
              <a:spAutoFit/>
            </a:bodyPr>
            <a:lstStyle/>
            <a:p>
              <a:r>
                <a:rPr lang="en-US" sz="1400">
                  <a:solidFill>
                    <a:schemeClr val="bg1"/>
                  </a:solidFill>
                  <a:latin typeface="Calibri" pitchFamily="34" charset="0"/>
                </a:rPr>
                <a:t>Publish selected development indicators, including NSDP and CMDGs</a:t>
              </a:r>
            </a:p>
          </p:txBody>
        </p:sp>
        <p:sp>
          <p:nvSpPr>
            <p:cNvPr id="29" name="Flowchart: Magnetic Disk 28"/>
            <p:cNvSpPr/>
            <p:nvPr/>
          </p:nvSpPr>
          <p:spPr>
            <a:xfrm>
              <a:off x="152400" y="4897802"/>
              <a:ext cx="4378325" cy="1600199"/>
            </a:xfrm>
            <a:prstGeom prst="flowChartMagneticDisk">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dirty="0">
                  <a:solidFill>
                    <a:schemeClr val="tx1">
                      <a:lumMod val="65000"/>
                      <a:lumOff val="35000"/>
                    </a:schemeClr>
                  </a:solidFill>
                </a:rPr>
                <a:t>National  </a:t>
              </a:r>
            </a:p>
            <a:p>
              <a:pPr algn="ctr" fontAlgn="auto">
                <a:spcBef>
                  <a:spcPts val="0"/>
                </a:spcBef>
                <a:spcAft>
                  <a:spcPts val="0"/>
                </a:spcAft>
                <a:defRPr/>
              </a:pPr>
              <a:r>
                <a:rPr lang="en-US" sz="1400" dirty="0">
                  <a:solidFill>
                    <a:schemeClr val="tx1">
                      <a:lumMod val="65000"/>
                      <a:lumOff val="35000"/>
                    </a:schemeClr>
                  </a:solidFill>
                </a:rPr>
                <a:t>Data Repository</a:t>
              </a:r>
            </a:p>
          </p:txBody>
        </p:sp>
        <p:cxnSp>
          <p:nvCxnSpPr>
            <p:cNvPr id="30" name="Straight Arrow Connector 29"/>
            <p:cNvCxnSpPr/>
            <p:nvPr/>
          </p:nvCxnSpPr>
          <p:spPr>
            <a:xfrm flipV="1">
              <a:off x="4527550" y="5410200"/>
              <a:ext cx="1066800" cy="228600"/>
            </a:xfrm>
            <a:prstGeom prst="straightConnector1">
              <a:avLst/>
            </a:prstGeom>
            <a:ln w="76200">
              <a:solidFill>
                <a:schemeClr val="bg1"/>
              </a:solidFill>
              <a:tailEnd type="arrow"/>
            </a:ln>
          </p:spPr>
          <p:style>
            <a:lnRef idx="2">
              <a:schemeClr val="dk1"/>
            </a:lnRef>
            <a:fillRef idx="0">
              <a:schemeClr val="dk1"/>
            </a:fillRef>
            <a:effectRef idx="1">
              <a:schemeClr val="dk1"/>
            </a:effectRef>
            <a:fontRef idx="minor">
              <a:schemeClr val="tx1"/>
            </a:fontRef>
          </p:style>
        </p:cxnSp>
        <p:pic>
          <p:nvPicPr>
            <p:cNvPr id="31" name="Picture 11"/>
            <p:cNvPicPr>
              <a:picLocks noChangeAspect="1" noChangeArrowheads="1"/>
            </p:cNvPicPr>
            <p:nvPr/>
          </p:nvPicPr>
          <p:blipFill>
            <a:blip r:embed="rId3" cstate="print"/>
            <a:srcRect l="28951" t="14470" r="121" b="28993"/>
            <a:stretch>
              <a:fillRect/>
            </a:stretch>
          </p:blipFill>
          <p:spPr bwMode="auto">
            <a:xfrm>
              <a:off x="152400" y="1584325"/>
              <a:ext cx="4419600" cy="3292475"/>
            </a:xfrm>
            <a:prstGeom prst="rect">
              <a:avLst/>
            </a:prstGeom>
            <a:noFill/>
            <a:ln w="9525">
              <a:noFill/>
              <a:miter lim="800000"/>
              <a:headEnd/>
              <a:tailEnd/>
            </a:ln>
          </p:spPr>
        </p:pic>
        <p:pic>
          <p:nvPicPr>
            <p:cNvPr id="32" name="Picture 12"/>
            <p:cNvPicPr>
              <a:picLocks noChangeAspect="1" noChangeArrowheads="1"/>
            </p:cNvPicPr>
            <p:nvPr/>
          </p:nvPicPr>
          <p:blipFill>
            <a:blip r:embed="rId4" cstate="print"/>
            <a:srcRect l="27240" t="14470" r="121" b="27386"/>
            <a:stretch>
              <a:fillRect/>
            </a:stretch>
          </p:blipFill>
          <p:spPr bwMode="auto">
            <a:xfrm>
              <a:off x="4724400" y="1143000"/>
              <a:ext cx="4318000" cy="3124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13272</TotalTime>
  <Words>1570</Words>
  <Application>Microsoft Office PowerPoint</Application>
  <PresentationFormat>On-screen Show (4:3)</PresentationFormat>
  <Paragraphs>291</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Diseño predeterminado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Sistemas Integrales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dc:title>
  <dc:creator>Beatriz Godoy</dc:creator>
  <cp:lastModifiedBy>Windows User</cp:lastModifiedBy>
  <cp:revision>616</cp:revision>
  <dcterms:created xsi:type="dcterms:W3CDTF">2002-06-13T00:22:46Z</dcterms:created>
  <dcterms:modified xsi:type="dcterms:W3CDTF">2012-06-21T03:03:55Z</dcterms:modified>
</cp:coreProperties>
</file>